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6"/>
  </p:handoutMasterIdLst>
  <p:sldIdLst>
    <p:sldId id="298" r:id="rId2"/>
    <p:sldId id="260" r:id="rId3"/>
    <p:sldId id="264" r:id="rId4"/>
    <p:sldId id="261" r:id="rId5"/>
  </p:sldIdLst>
  <p:sldSz cx="9144000" cy="6858000" type="screen4x3"/>
  <p:notesSz cx="6669088" cy="9928225"/>
  <p:defaultTextStyle>
    <a:defPPr>
      <a:defRPr lang="de-AT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AEAEA"/>
    <a:srgbClr val="777777"/>
    <a:srgbClr val="00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8" autoAdjust="0"/>
  </p:normalViewPr>
  <p:slideViewPr>
    <p:cSldViewPr>
      <p:cViewPr>
        <p:scale>
          <a:sx n="80" d="100"/>
          <a:sy n="80" d="100"/>
        </p:scale>
        <p:origin x="-780" y="-50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90665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776866" y="0"/>
            <a:ext cx="2890665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CD2F015-281A-4672-8E1B-584590015F4C}" type="datetimeFigureOut">
              <a:rPr lang="de-DE" smtClean="0"/>
              <a:t>12.12.2012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9429671"/>
            <a:ext cx="2890665" cy="49696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776866" y="9429671"/>
            <a:ext cx="2890665" cy="49696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6BCEC4E-8316-4B65-BCD0-E30B3E92522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5924840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5989E86-C499-461A-A205-49FF49C82E3E}" type="slidenum">
              <a:rPr lang="de-AT"/>
              <a:pPr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54081843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6D2966F-CDE4-42BE-B9EC-5433A444CD32}" type="slidenum">
              <a:rPr lang="de-AT"/>
              <a:pPr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9352937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496050" y="260350"/>
            <a:ext cx="2057400" cy="5689600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323850" y="260350"/>
            <a:ext cx="6019800" cy="5689600"/>
          </a:xfrm>
        </p:spPr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C573654-DFA8-4BBE-8ED7-4C27837BAF8D}" type="slidenum">
              <a:rPr lang="de-AT"/>
              <a:pPr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4247349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DC2C712-210F-4A65-B458-415A57504DFD}" type="slidenum">
              <a:rPr lang="de-AT"/>
              <a:pPr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2806110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6E5C557-4B4A-4674-BEB3-CF37127475B0}" type="slidenum">
              <a:rPr lang="de-AT"/>
              <a:pPr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9453586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323850" y="1557338"/>
            <a:ext cx="3990975" cy="43926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467225" y="1557338"/>
            <a:ext cx="3992563" cy="43926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AT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AT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4AE56D4-57AF-4BF0-826B-64AFC5D045AF}" type="slidenum">
              <a:rPr lang="de-AT"/>
              <a:pPr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6170521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AT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AT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8025291-46FE-4C47-BA32-2DBF9828EF00}" type="slidenum">
              <a:rPr lang="de-AT"/>
              <a:pPr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9783552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AT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AT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D6B36BD-EF09-433A-95CF-07037A48FA2E}" type="slidenum">
              <a:rPr lang="de-AT"/>
              <a:pPr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2970547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AT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AT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318E553-A1E2-4A64-99F3-AA2E0B4AEF18}" type="slidenum">
              <a:rPr lang="de-AT"/>
              <a:pPr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5365358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AT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AT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65B9C79-D064-4BA9-8E11-445163A1A893}" type="slidenum">
              <a:rPr lang="de-AT"/>
              <a:pPr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9829069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AT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AT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A024122-0D30-499C-A5C4-E3BE19638026}" type="slidenum">
              <a:rPr lang="de-AT"/>
              <a:pPr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8978153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AEAE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8" name="Rectangle 14"/>
          <p:cNvSpPr>
            <a:spLocks noChangeArrowheads="1"/>
          </p:cNvSpPr>
          <p:nvPr userDrawn="1"/>
        </p:nvSpPr>
        <p:spPr bwMode="auto">
          <a:xfrm>
            <a:off x="0" y="6092825"/>
            <a:ext cx="8820150" cy="765175"/>
          </a:xfrm>
          <a:prstGeom prst="rect">
            <a:avLst/>
          </a:prstGeom>
          <a:gradFill rotWithShape="1">
            <a:gsLst>
              <a:gs pos="0">
                <a:schemeClr val="accent1">
                  <a:alpha val="49001"/>
                </a:schemeClr>
              </a:gs>
              <a:gs pos="100000">
                <a:schemeClr val="bg2">
                  <a:alpha val="49001"/>
                </a:scheme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1039" name="Rectangle 15"/>
          <p:cNvSpPr>
            <a:spLocks noChangeArrowheads="1"/>
          </p:cNvSpPr>
          <p:nvPr userDrawn="1"/>
        </p:nvSpPr>
        <p:spPr bwMode="auto">
          <a:xfrm>
            <a:off x="8675688" y="0"/>
            <a:ext cx="468312" cy="6858000"/>
          </a:xfrm>
          <a:prstGeom prst="rect">
            <a:avLst/>
          </a:prstGeom>
          <a:gradFill rotWithShape="1">
            <a:gsLst>
              <a:gs pos="0">
                <a:schemeClr val="accent1">
                  <a:alpha val="49001"/>
                </a:schemeClr>
              </a:gs>
              <a:gs pos="100000">
                <a:schemeClr val="bg2">
                  <a:alpha val="49001"/>
                </a:schemeClr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/>
          </a:p>
        </p:txBody>
      </p:sp>
      <p:pic>
        <p:nvPicPr>
          <p:cNvPr id="1041" name="Picture 17" descr="Hintergrund Foliengestaltung"/>
          <p:cNvPicPr>
            <a:picLocks noChangeAspect="1" noChangeArrowheads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188913"/>
            <a:ext cx="8964612" cy="66341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23850" y="260350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AT" smtClean="0"/>
              <a:t>Titelmasterformat durch Klicken bearbeiten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23850" y="1557338"/>
            <a:ext cx="8135938" cy="43926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AT" smtClean="0"/>
              <a:t>Textmasterformate durch Klicken bearbeiten</a:t>
            </a:r>
          </a:p>
          <a:p>
            <a:pPr lvl="1"/>
            <a:r>
              <a:rPr lang="de-AT" smtClean="0"/>
              <a:t>Zweite Ebene</a:t>
            </a:r>
          </a:p>
          <a:p>
            <a:pPr lvl="2"/>
            <a:r>
              <a:rPr lang="de-AT" smtClean="0"/>
              <a:t>Dritte Ebene</a:t>
            </a:r>
          </a:p>
          <a:p>
            <a:pPr lvl="3"/>
            <a:r>
              <a:rPr lang="de-AT" smtClean="0"/>
              <a:t>Vierte Ebene</a:t>
            </a:r>
          </a:p>
          <a:p>
            <a:pPr lvl="4"/>
            <a:r>
              <a:rPr lang="de-AT" smtClean="0"/>
              <a:t>Fünfte Ebene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659563" y="6381750"/>
            <a:ext cx="1054100" cy="2873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de-AT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987675" y="6381750"/>
            <a:ext cx="3543300" cy="2873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200"/>
            </a:lvl1pPr>
          </a:lstStyle>
          <a:p>
            <a:endParaRPr lang="de-AT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812088" y="6381750"/>
            <a:ext cx="647700" cy="279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715B532F-05FF-40D6-AD16-4380A772CA9A}" type="slidenum">
              <a:rPr lang="de-AT"/>
              <a:pPr/>
              <a:t>‹Nr.›</a:t>
            </a:fld>
            <a:endParaRPr lang="de-AT"/>
          </a:p>
        </p:txBody>
      </p:sp>
      <p:pic>
        <p:nvPicPr>
          <p:cNvPr id="1042" name="Picture 18" descr="Schrift für Powerpoint"/>
          <p:cNvPicPr>
            <a:picLocks noChangeAspect="1" noChangeArrowheads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850" y="6308725"/>
            <a:ext cx="2233613" cy="222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AT" b="1" dirty="0" smtClean="0">
                <a:solidFill>
                  <a:srgbClr val="C00000"/>
                </a:solidFill>
              </a:rPr>
              <a:t>Beispiel – B1</a:t>
            </a:r>
            <a:endParaRPr lang="de-DE" b="1" dirty="0">
              <a:solidFill>
                <a:srgbClr val="C00000"/>
              </a:solidFill>
            </a:endParaRPr>
          </a:p>
        </p:txBody>
      </p:sp>
      <p:sp>
        <p:nvSpPr>
          <p:cNvPr id="7" name="Textfeld 6"/>
          <p:cNvSpPr txBox="1"/>
          <p:nvPr/>
        </p:nvSpPr>
        <p:spPr>
          <a:xfrm>
            <a:off x="0" y="5199583"/>
            <a:ext cx="86764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2400" b="1" dirty="0"/>
              <a:t>Brand eines Müllbehälters bei einer Müllsammelinsel</a:t>
            </a:r>
          </a:p>
        </p:txBody>
      </p:sp>
      <p:pic>
        <p:nvPicPr>
          <p:cNvPr id="5" name="Grafik 0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764288" y="1412776"/>
            <a:ext cx="5400000" cy="360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403472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AT" b="1" dirty="0" smtClean="0">
                <a:solidFill>
                  <a:srgbClr val="00B0F0"/>
                </a:solidFill>
              </a:rPr>
              <a:t>Ausgangsituation / Rahmenbedingungen</a:t>
            </a:r>
            <a:endParaRPr lang="de-DE" b="1" dirty="0">
              <a:solidFill>
                <a:srgbClr val="00B0F0"/>
              </a:solidFill>
            </a:endParaRP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de-DE" dirty="0" smtClean="0"/>
              <a:t>Lagedarstellung</a:t>
            </a:r>
          </a:p>
          <a:p>
            <a:pPr lvl="1"/>
            <a:r>
              <a:rPr lang="de-DE" dirty="0" smtClean="0"/>
              <a:t>Einsatzadresse: „Ortsname“, Mühlweg 82</a:t>
            </a:r>
          </a:p>
          <a:p>
            <a:pPr lvl="1"/>
            <a:r>
              <a:rPr lang="de-DE" dirty="0" smtClean="0"/>
              <a:t>Brand eines Müllbehälters</a:t>
            </a:r>
          </a:p>
          <a:p>
            <a:pPr lvl="1"/>
            <a:r>
              <a:rPr lang="de-DE" dirty="0" smtClean="0"/>
              <a:t>Besitzer ist nicht anwesend, es sind keine Personen in der Müllinsel eingeschlossen</a:t>
            </a:r>
          </a:p>
          <a:p>
            <a:pPr lvl="1"/>
            <a:r>
              <a:rPr lang="de-DE" dirty="0" smtClean="0"/>
              <a:t>Ausbreitung auf weitere Müllbehälter bzw. Müllinselüberdachung möglich. </a:t>
            </a:r>
          </a:p>
          <a:p>
            <a:pPr lvl="1"/>
            <a:r>
              <a:rPr lang="de-DE" dirty="0" smtClean="0"/>
              <a:t>Atemgifte durch Rauchentwicklung bzw. Chemikalien (ev. Unsachgemäße Entsorgung),</a:t>
            </a:r>
          </a:p>
          <a:p>
            <a:pPr lvl="1"/>
            <a:r>
              <a:rPr lang="de-DE" dirty="0" smtClean="0"/>
              <a:t>Überflurhydrant ca. 150m vom Einsatzort entfernt</a:t>
            </a:r>
          </a:p>
          <a:p>
            <a:pPr marL="0" indent="0">
              <a:buNone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6479379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AT" b="1" dirty="0" smtClean="0">
                <a:solidFill>
                  <a:srgbClr val="00B0F0"/>
                </a:solidFill>
              </a:rPr>
              <a:t>Ausgangsituation / Rahmenbedingungen</a:t>
            </a:r>
            <a:endParaRPr lang="de-DE" b="1" dirty="0">
              <a:solidFill>
                <a:srgbClr val="00B0F0"/>
              </a:solidFill>
            </a:endParaRP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de-DE" dirty="0" smtClean="0"/>
              <a:t>Meldebild</a:t>
            </a:r>
          </a:p>
          <a:p>
            <a:pPr lvl="1"/>
            <a:r>
              <a:rPr lang="de-DE" dirty="0" smtClean="0"/>
              <a:t>Die Feuerwehr „Ortsname“ wird am 8. Juli um 22.36 Uhr durch die LWZ zu einem Brandeinsatz – B1 „Brand eines Müllbehälters bei einer Müllsammelinsel“  alarmiert: </a:t>
            </a:r>
          </a:p>
          <a:p>
            <a:pPr lvl="2"/>
            <a:r>
              <a:rPr lang="de-DE" dirty="0" smtClean="0"/>
              <a:t>„Hier Florian NÖ - Brandeinsatz (B1) für die Feuerwehr „Ortsname“, Mühlweg 82, Brand eines Müllbehälters …...“</a:t>
            </a:r>
          </a:p>
          <a:p>
            <a:r>
              <a:rPr lang="de-DE" dirty="0" smtClean="0"/>
              <a:t>Alarmstufe</a:t>
            </a:r>
          </a:p>
          <a:p>
            <a:pPr lvl="1"/>
            <a:r>
              <a:rPr lang="de-DE" dirty="0" smtClean="0"/>
              <a:t>In der Alarmstufe B1 wird die örtlich zuständige Feuerwehr „Ortsname“ alarmiert.</a:t>
            </a:r>
          </a:p>
          <a:p>
            <a:pPr lvl="1"/>
            <a:r>
              <a:rPr lang="de-DE" dirty="0" smtClean="0"/>
              <a:t>Rettung und Polizei durch die LWZ ebenfalls verständigt.</a:t>
            </a:r>
          </a:p>
          <a:p>
            <a:pPr marL="0" indent="0">
              <a:buNone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2227352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AT" b="1" dirty="0" smtClean="0">
                <a:solidFill>
                  <a:srgbClr val="00B0F0"/>
                </a:solidFill>
              </a:rPr>
              <a:t>Ausgangsituation / Rahmenbedingungen</a:t>
            </a:r>
            <a:endParaRPr lang="de-DE" b="1" dirty="0">
              <a:solidFill>
                <a:srgbClr val="00B0F0"/>
              </a:solidFill>
            </a:endParaRP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de-DE" dirty="0" smtClean="0"/>
              <a:t>Datum / Uhrzeit</a:t>
            </a:r>
          </a:p>
          <a:p>
            <a:pPr lvl="1"/>
            <a:r>
              <a:rPr lang="de-DE" dirty="0" smtClean="0"/>
              <a:t>8. Juli, 22:36 Uhr</a:t>
            </a:r>
          </a:p>
          <a:p>
            <a:r>
              <a:rPr lang="de-DE" dirty="0" smtClean="0"/>
              <a:t>Witterungsverhältnis</a:t>
            </a:r>
          </a:p>
          <a:p>
            <a:pPr lvl="1"/>
            <a:r>
              <a:rPr lang="de-DE" dirty="0" smtClean="0"/>
              <a:t>Regen, windiger Sommertag</a:t>
            </a:r>
          </a:p>
          <a:p>
            <a:r>
              <a:rPr lang="de-DE" dirty="0" smtClean="0"/>
              <a:t>Verfügbare Einsatzfahrzeuge</a:t>
            </a:r>
          </a:p>
          <a:p>
            <a:pPr lvl="1"/>
            <a:r>
              <a:rPr lang="de-DE" dirty="0" smtClean="0"/>
              <a:t>Feuerwehr „Ortsname“: 1 HLF 2 (1:6)</a:t>
            </a:r>
          </a:p>
          <a:p>
            <a:r>
              <a:rPr lang="de-DE" dirty="0" smtClean="0"/>
              <a:t>Verfügbare Feuerwehrmitglieder</a:t>
            </a:r>
          </a:p>
          <a:p>
            <a:pPr lvl="1"/>
            <a:r>
              <a:rPr lang="de-DE" dirty="0" smtClean="0"/>
              <a:t>Insgesamt sind 7 Mitglieder nach der Alarmierung im Feuerwehrhaus anwesend.</a:t>
            </a:r>
          </a:p>
          <a:p>
            <a:pPr lvl="1"/>
            <a:r>
              <a:rPr lang="de-DE" dirty="0" smtClean="0"/>
              <a:t>Sie besetzen </a:t>
            </a:r>
            <a:r>
              <a:rPr lang="de-DE" smtClean="0"/>
              <a:t>das </a:t>
            </a:r>
            <a:r>
              <a:rPr lang="de-DE" smtClean="0"/>
              <a:t>HLF2 </a:t>
            </a:r>
            <a:r>
              <a:rPr lang="de-DE" dirty="0" smtClean="0"/>
              <a:t>als GRKDT und übernehmen aufgrund der Einsatzleiterliste die Funktion des „Einsatzleiters“.</a:t>
            </a:r>
          </a:p>
          <a:p>
            <a:pPr marL="0" indent="0">
              <a:buNone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8677090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Standarddesign">
  <a:themeElements>
    <a:clrScheme name="Standard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tandard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tandard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204</Words>
  <Application>Microsoft Office PowerPoint</Application>
  <PresentationFormat>Bildschirmpräsentation (4:3)</PresentationFormat>
  <Paragraphs>27</Paragraphs>
  <Slides>4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4</vt:i4>
      </vt:variant>
    </vt:vector>
  </HeadingPairs>
  <TitlesOfParts>
    <vt:vector size="5" baseType="lpstr">
      <vt:lpstr>Standarddesign</vt:lpstr>
      <vt:lpstr>Beispiel – B1</vt:lpstr>
      <vt:lpstr>Ausgangsituation / Rahmenbedingungen</vt:lpstr>
      <vt:lpstr>Ausgangsituation / Rahmenbedingungen</vt:lpstr>
      <vt:lpstr>Ausgangsituation / Rahmenbedingungen</vt:lpstr>
    </vt:vector>
  </TitlesOfParts>
  <Company>Amt der NÖ Landesregierung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Folie 1</dc:title>
  <dc:creator>FWSG</dc:creator>
  <cp:lastModifiedBy>Hübl Christian (LFK)</cp:lastModifiedBy>
  <cp:revision>50</cp:revision>
  <cp:lastPrinted>2012-11-23T09:11:55Z</cp:lastPrinted>
  <dcterms:created xsi:type="dcterms:W3CDTF">2007-07-17T09:47:22Z</dcterms:created>
  <dcterms:modified xsi:type="dcterms:W3CDTF">2012-12-12T14:41:50Z</dcterms:modified>
</cp:coreProperties>
</file>