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78" r:id="rId2"/>
    <p:sldId id="279" r:id="rId3"/>
    <p:sldId id="280" r:id="rId4"/>
    <p:sldId id="281" r:id="rId5"/>
  </p:sldIdLst>
  <p:sldSz cx="9144000" cy="6858000" type="screen4x3"/>
  <p:notesSz cx="6669088" cy="9928225"/>
  <p:defaultTextStyle>
    <a:defPPr>
      <a:defRPr lang="de-A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  <a:srgbClr val="777777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8" autoAdjust="0"/>
  </p:normalViewPr>
  <p:slideViewPr>
    <p:cSldViewPr>
      <p:cViewPr>
        <p:scale>
          <a:sx n="80" d="100"/>
          <a:sy n="80" d="100"/>
        </p:scale>
        <p:origin x="-864" y="-5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665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776866" y="0"/>
            <a:ext cx="2890665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D2F015-281A-4672-8E1B-584590015F4C}" type="datetimeFigureOut">
              <a:rPr lang="de-DE" smtClean="0"/>
              <a:t>26.11.2012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9671"/>
            <a:ext cx="2890665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776866" y="9429671"/>
            <a:ext cx="2890665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BCEC4E-8316-4B65-BCD0-E30B3E92522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92484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989E86-C499-461A-A205-49FF49C82E3E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40818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D2966F-CDE4-42BE-B9EC-5433A444CD32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35293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496050" y="260350"/>
            <a:ext cx="2057400" cy="56896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23850" y="260350"/>
            <a:ext cx="6019800" cy="568960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573654-DFA8-4BBE-8ED7-4C27837BAF8D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24734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C2C712-210F-4A65-B458-415A57504DFD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80611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E5C557-4B4A-4674-BEB3-CF37127475B0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45358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23850" y="1557338"/>
            <a:ext cx="3990975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467225" y="1557338"/>
            <a:ext cx="3992563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AE56D4-57AF-4BF0-826B-64AFC5D045AF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17052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025291-46FE-4C47-BA32-2DBF9828EF00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78355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6B36BD-EF09-433A-95CF-07037A48FA2E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97054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18E553-A1E2-4A64-99F3-AA2E0B4AEF18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36535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5B9C79-D064-4BA9-8E11-445163A1A893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82906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024122-0D30-499C-A5C4-E3BE19638026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97815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Rectangle 14"/>
          <p:cNvSpPr>
            <a:spLocks noChangeArrowheads="1"/>
          </p:cNvSpPr>
          <p:nvPr userDrawn="1"/>
        </p:nvSpPr>
        <p:spPr bwMode="auto">
          <a:xfrm>
            <a:off x="0" y="6092825"/>
            <a:ext cx="8820150" cy="765175"/>
          </a:xfrm>
          <a:prstGeom prst="rect">
            <a:avLst/>
          </a:prstGeom>
          <a:gradFill rotWithShape="1">
            <a:gsLst>
              <a:gs pos="0">
                <a:schemeClr val="accent1">
                  <a:alpha val="49001"/>
                </a:schemeClr>
              </a:gs>
              <a:gs pos="100000">
                <a:schemeClr val="bg2">
                  <a:alpha val="49001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39" name="Rectangle 15"/>
          <p:cNvSpPr>
            <a:spLocks noChangeArrowheads="1"/>
          </p:cNvSpPr>
          <p:nvPr userDrawn="1"/>
        </p:nvSpPr>
        <p:spPr bwMode="auto">
          <a:xfrm>
            <a:off x="8675688" y="0"/>
            <a:ext cx="468312" cy="6858000"/>
          </a:xfrm>
          <a:prstGeom prst="rect">
            <a:avLst/>
          </a:prstGeom>
          <a:gradFill rotWithShape="1">
            <a:gsLst>
              <a:gs pos="0">
                <a:schemeClr val="accent1">
                  <a:alpha val="49001"/>
                </a:schemeClr>
              </a:gs>
              <a:gs pos="100000">
                <a:schemeClr val="bg2">
                  <a:alpha val="49001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pic>
        <p:nvPicPr>
          <p:cNvPr id="1041" name="Picture 17" descr="Hintergrund Foliengestaltun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8964612" cy="6634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26035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AT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557338"/>
            <a:ext cx="8135938" cy="4392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AT" smtClean="0"/>
              <a:t>Textmasterformate durch Klicken bearbeiten</a:t>
            </a:r>
          </a:p>
          <a:p>
            <a:pPr lvl="1"/>
            <a:r>
              <a:rPr lang="de-AT" smtClean="0"/>
              <a:t>Zweite Ebene</a:t>
            </a:r>
          </a:p>
          <a:p>
            <a:pPr lvl="2"/>
            <a:r>
              <a:rPr lang="de-AT" smtClean="0"/>
              <a:t>Dritte Ebene</a:t>
            </a:r>
          </a:p>
          <a:p>
            <a:pPr lvl="3"/>
            <a:r>
              <a:rPr lang="de-AT" smtClean="0"/>
              <a:t>Vierte Ebene</a:t>
            </a:r>
          </a:p>
          <a:p>
            <a:pPr lvl="4"/>
            <a:r>
              <a:rPr lang="de-AT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59563" y="6381750"/>
            <a:ext cx="1054100" cy="28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A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87675" y="6381750"/>
            <a:ext cx="3543300" cy="28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de-A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12088" y="6381750"/>
            <a:ext cx="647700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15B532F-05FF-40D6-AD16-4380A772CA9A}" type="slidenum">
              <a:rPr lang="de-AT"/>
              <a:pPr/>
              <a:t>‹Nr.›</a:t>
            </a:fld>
            <a:endParaRPr lang="de-AT"/>
          </a:p>
        </p:txBody>
      </p:sp>
      <p:pic>
        <p:nvPicPr>
          <p:cNvPr id="1042" name="Picture 18" descr="Schrift für Powerpoint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6308725"/>
            <a:ext cx="2233613" cy="222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b="1" dirty="0" smtClean="0">
                <a:solidFill>
                  <a:srgbClr val="C00000"/>
                </a:solidFill>
              </a:rPr>
              <a:t>Beispiel – </a:t>
            </a:r>
            <a:r>
              <a:rPr lang="de-AT" b="1" dirty="0" smtClean="0">
                <a:solidFill>
                  <a:srgbClr val="C00000"/>
                </a:solidFill>
              </a:rPr>
              <a:t>T2</a:t>
            </a:r>
            <a:endParaRPr lang="de-DE" b="1" dirty="0">
              <a:solidFill>
                <a:srgbClr val="C00000"/>
              </a:solidFill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0" y="5199583"/>
            <a:ext cx="8676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b="1" dirty="0" smtClean="0"/>
              <a:t>Verkehrsunfall mit einer eingeklemmten Person</a:t>
            </a:r>
            <a:endParaRPr lang="de-DE" sz="2400" b="1" dirty="0"/>
          </a:p>
        </p:txBody>
      </p:sp>
      <p:pic>
        <p:nvPicPr>
          <p:cNvPr id="6" name="Picture 8" descr="Beschreibung: Vu-1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7" y="1556792"/>
            <a:ext cx="5400001" cy="34563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6249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AT" b="1" dirty="0" smtClean="0">
                <a:solidFill>
                  <a:srgbClr val="00B0F0"/>
                </a:solidFill>
              </a:rPr>
              <a:t>Ausgangsituation / Rahmenbedingungen</a:t>
            </a:r>
            <a:endParaRPr lang="de-DE" b="1" dirty="0">
              <a:solidFill>
                <a:srgbClr val="00B0F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dirty="0" smtClean="0"/>
              <a:t>Lagedarstellung</a:t>
            </a:r>
          </a:p>
          <a:p>
            <a:pPr lvl="1"/>
            <a:r>
              <a:rPr lang="de-AT" dirty="0" smtClean="0"/>
              <a:t>Einsatzadresse</a:t>
            </a:r>
            <a:r>
              <a:rPr lang="de-AT" dirty="0"/>
              <a:t>: „Ortsname“, Kreuzung Hauptstraße mit Wiener Straße</a:t>
            </a:r>
            <a:endParaRPr lang="de-DE" dirty="0"/>
          </a:p>
          <a:p>
            <a:pPr lvl="1"/>
            <a:r>
              <a:rPr lang="de-AT" dirty="0"/>
              <a:t>Verkehrsunfall von 2 </a:t>
            </a:r>
            <a:r>
              <a:rPr lang="de-AT" dirty="0" smtClean="0"/>
              <a:t>PKW</a:t>
            </a:r>
          </a:p>
          <a:p>
            <a:pPr lvl="1"/>
            <a:r>
              <a:rPr lang="de-AT" dirty="0" smtClean="0"/>
              <a:t>ein </a:t>
            </a:r>
            <a:r>
              <a:rPr lang="de-AT" dirty="0"/>
              <a:t>Lenker eingeklemmt und verletzt, 2. Lenker </a:t>
            </a:r>
            <a:r>
              <a:rPr lang="de-AT" dirty="0" smtClean="0"/>
              <a:t>unverletzt</a:t>
            </a:r>
          </a:p>
          <a:p>
            <a:pPr lvl="1"/>
            <a:r>
              <a:rPr lang="de-AT" dirty="0" smtClean="0"/>
              <a:t>beide </a:t>
            </a:r>
            <a:r>
              <a:rPr lang="de-AT" dirty="0"/>
              <a:t>Fahrzeuge beschädigt und </a:t>
            </a:r>
            <a:r>
              <a:rPr lang="de-AT" dirty="0" smtClean="0"/>
              <a:t>fahrunfähig</a:t>
            </a:r>
          </a:p>
          <a:p>
            <a:pPr lvl="1"/>
            <a:r>
              <a:rPr lang="de-AT" dirty="0" smtClean="0"/>
              <a:t>Öl </a:t>
            </a:r>
            <a:r>
              <a:rPr lang="de-AT" dirty="0"/>
              <a:t>und Treibstoff fließen </a:t>
            </a:r>
            <a:r>
              <a:rPr lang="de-AT" dirty="0" smtClean="0"/>
              <a:t>aus</a:t>
            </a:r>
          </a:p>
          <a:p>
            <a:pPr lvl="1"/>
            <a:r>
              <a:rPr lang="de-AT" dirty="0" smtClean="0"/>
              <a:t>Motoren abgestellt</a:t>
            </a:r>
          </a:p>
          <a:p>
            <a:pPr lvl="1"/>
            <a:r>
              <a:rPr lang="de-AT" dirty="0" smtClean="0"/>
              <a:t>starkes </a:t>
            </a:r>
            <a:r>
              <a:rPr lang="de-AT" dirty="0"/>
              <a:t>Verkehrsaufkommen auf allen </a:t>
            </a:r>
            <a:r>
              <a:rPr lang="de-AT" dirty="0" smtClean="0"/>
              <a:t>Zufahrtsstraßen.</a:t>
            </a:r>
            <a:endParaRPr lang="de-DE" dirty="0"/>
          </a:p>
          <a:p>
            <a:pPr lvl="1"/>
            <a:endParaRPr lang="de-DE" dirty="0"/>
          </a:p>
          <a:p>
            <a:pPr lvl="1">
              <a:lnSpc>
                <a:spcPct val="90000"/>
              </a:lnSpc>
            </a:pPr>
            <a:endParaRPr lang="de-DE" sz="2400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89316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AT" b="1" dirty="0" smtClean="0">
                <a:solidFill>
                  <a:srgbClr val="00B0F0"/>
                </a:solidFill>
              </a:rPr>
              <a:t>Ausgangsituation / Rahmenbedingungen</a:t>
            </a:r>
            <a:endParaRPr lang="de-DE" b="1" dirty="0">
              <a:solidFill>
                <a:srgbClr val="00B0F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de-DE" dirty="0" smtClean="0"/>
              <a:t>Meldebild</a:t>
            </a:r>
          </a:p>
          <a:p>
            <a:pPr lvl="1"/>
            <a:r>
              <a:rPr lang="de-AT" dirty="0"/>
              <a:t>Die Feuerwehr „Ortsname“ wird am 9. Juni um 14.10 durch die BAZ zu einem technischen Einsatz – T2 „Verkehrsunfall mit einer eingeklemmter Person“ alarmiert: </a:t>
            </a:r>
            <a:endParaRPr lang="de-DE" dirty="0"/>
          </a:p>
          <a:p>
            <a:pPr lvl="2"/>
            <a:r>
              <a:rPr lang="de-AT" dirty="0"/>
              <a:t>„Hier Florian Krems - Verkehrsunfall mit eingeklemmter Person (T2) in „Ortsname“, Kreuzung Hauptstraße mit Wiener Straße ……“</a:t>
            </a:r>
            <a:endParaRPr lang="de-DE" dirty="0"/>
          </a:p>
          <a:p>
            <a:r>
              <a:rPr lang="de-DE" dirty="0" smtClean="0"/>
              <a:t>Alarmstufe</a:t>
            </a:r>
            <a:endParaRPr lang="de-DE" dirty="0" smtClean="0"/>
          </a:p>
          <a:p>
            <a:pPr lvl="1"/>
            <a:r>
              <a:rPr lang="de-AT" dirty="0" smtClean="0"/>
              <a:t>In </a:t>
            </a:r>
            <a:r>
              <a:rPr lang="de-AT" dirty="0"/>
              <a:t>der Alarmstufe T2 wird die örtlich zuständige Feuerwehr „Ortsname“ alarmiert</a:t>
            </a:r>
            <a:endParaRPr lang="de-DE" dirty="0"/>
          </a:p>
          <a:p>
            <a:pPr lvl="1"/>
            <a:r>
              <a:rPr lang="de-AT" dirty="0"/>
              <a:t>Nachbarfeuerwehr (ein Fahrzeug: HLF2) wird ebenfalls in der Alarmstufe T2 mitalarmiert.</a:t>
            </a:r>
            <a:endParaRPr lang="de-DE" dirty="0"/>
          </a:p>
          <a:p>
            <a:pPr lvl="1"/>
            <a:r>
              <a:rPr lang="de-AT" dirty="0"/>
              <a:t>Rettung und Polizei durch BAZ ebenfalls verständigt.</a:t>
            </a:r>
            <a:endParaRPr lang="de-DE" dirty="0"/>
          </a:p>
          <a:p>
            <a:pPr lvl="1"/>
            <a:endParaRPr lang="de-DE" dirty="0"/>
          </a:p>
          <a:p>
            <a:pPr lvl="1"/>
            <a:endParaRPr lang="de-DE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/>
            <a:endParaRPr lang="de-DE" dirty="0" smtClean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31688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AT" b="1" dirty="0" smtClean="0">
                <a:solidFill>
                  <a:srgbClr val="00B0F0"/>
                </a:solidFill>
              </a:rPr>
              <a:t>Ausgangsituation / Rahmenbedingungen</a:t>
            </a:r>
            <a:endParaRPr lang="de-DE" b="1" dirty="0">
              <a:solidFill>
                <a:srgbClr val="00B0F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e-DE" dirty="0" smtClean="0"/>
              <a:t>Datum / Uhrzeit</a:t>
            </a:r>
          </a:p>
          <a:p>
            <a:pPr lvl="1"/>
            <a:r>
              <a:rPr lang="de-AT" dirty="0"/>
              <a:t>9. Juni, 14.10 Uhr</a:t>
            </a:r>
            <a:endParaRPr lang="de-DE" dirty="0"/>
          </a:p>
          <a:p>
            <a:r>
              <a:rPr lang="de-DE" dirty="0" smtClean="0"/>
              <a:t>Witterungsverhältnis</a:t>
            </a:r>
            <a:endParaRPr lang="de-DE" dirty="0" smtClean="0"/>
          </a:p>
          <a:p>
            <a:pPr lvl="1"/>
            <a:r>
              <a:rPr lang="de-AT" dirty="0" smtClean="0"/>
              <a:t>Regen</a:t>
            </a:r>
            <a:endParaRPr lang="de-DE" dirty="0"/>
          </a:p>
          <a:p>
            <a:r>
              <a:rPr lang="de-DE" dirty="0" smtClean="0"/>
              <a:t>Verfügbare </a:t>
            </a:r>
            <a:r>
              <a:rPr lang="de-DE" dirty="0" smtClean="0"/>
              <a:t>Einsatzfahrzeuge</a:t>
            </a:r>
          </a:p>
          <a:p>
            <a:pPr lvl="1"/>
            <a:r>
              <a:rPr lang="de-AT" dirty="0"/>
              <a:t>Feuerwehr „Ortsname“: 1 HLF 2 (1:8), 1 HLF 1 (1:8)</a:t>
            </a:r>
            <a:endParaRPr lang="de-DE" dirty="0"/>
          </a:p>
          <a:p>
            <a:r>
              <a:rPr lang="de-DE" dirty="0" smtClean="0"/>
              <a:t>Verfügbare </a:t>
            </a:r>
            <a:r>
              <a:rPr lang="de-DE" dirty="0" smtClean="0"/>
              <a:t>Feuerwehrmitglieder</a:t>
            </a:r>
          </a:p>
          <a:p>
            <a:pPr lvl="1"/>
            <a:r>
              <a:rPr lang="de-AT" dirty="0" smtClean="0"/>
              <a:t>Insgesamt </a:t>
            </a:r>
            <a:r>
              <a:rPr lang="de-AT" dirty="0"/>
              <a:t>sind </a:t>
            </a:r>
            <a:r>
              <a:rPr lang="de-AT" dirty="0" smtClean="0"/>
              <a:t>18 </a:t>
            </a:r>
            <a:r>
              <a:rPr lang="de-AT" dirty="0"/>
              <a:t>Mitglieder nach der Alarmierung im Feuerwehrhaus anwesend.</a:t>
            </a:r>
            <a:endParaRPr lang="de-DE" dirty="0"/>
          </a:p>
          <a:p>
            <a:pPr lvl="1"/>
            <a:r>
              <a:rPr lang="de-AT" dirty="0"/>
              <a:t>Sie </a:t>
            </a:r>
            <a:r>
              <a:rPr lang="de-AT" dirty="0" smtClean="0"/>
              <a:t>übernehmen </a:t>
            </a:r>
            <a:r>
              <a:rPr lang="de-AT" dirty="0"/>
              <a:t>aufgrund der Einsatzleiterliste die Funktion des „Einsatzleiters“.</a:t>
            </a:r>
            <a:endParaRPr lang="de-DE" dirty="0"/>
          </a:p>
          <a:p>
            <a:pPr lvl="1"/>
            <a:endParaRPr lang="de-DE" dirty="0" smtClean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05057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203</Words>
  <Application>Microsoft Office PowerPoint</Application>
  <PresentationFormat>Bildschirmpräsentation (4:3)</PresentationFormat>
  <Paragraphs>32</Paragraphs>
  <Slides>4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5" baseType="lpstr">
      <vt:lpstr>Standarddesign</vt:lpstr>
      <vt:lpstr>Beispiel – T2</vt:lpstr>
      <vt:lpstr>Ausgangsituation / Rahmenbedingungen</vt:lpstr>
      <vt:lpstr>Ausgangsituation / Rahmenbedingungen</vt:lpstr>
      <vt:lpstr>Ausgangsituation / Rahmenbedingungen</vt:lpstr>
    </vt:vector>
  </TitlesOfParts>
  <Company>Amt der NÖ Landesregierung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FWSG</dc:creator>
  <cp:lastModifiedBy>Hübl Christian (LFK)</cp:lastModifiedBy>
  <cp:revision>52</cp:revision>
  <cp:lastPrinted>2012-11-23T09:11:55Z</cp:lastPrinted>
  <dcterms:created xsi:type="dcterms:W3CDTF">2007-07-17T09:47:22Z</dcterms:created>
  <dcterms:modified xsi:type="dcterms:W3CDTF">2012-11-26T12:46:28Z</dcterms:modified>
</cp:coreProperties>
</file>