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2" r:id="rId7"/>
    <p:sldId id="265" r:id="rId8"/>
    <p:sldId id="263" r:id="rId9"/>
    <p:sldId id="264" r:id="rId10"/>
    <p:sldId id="266" r:id="rId11"/>
  </p:sldIdLst>
  <p:sldSz cx="9144000" cy="6858000" type="screen4x3"/>
  <p:notesSz cx="6797675" cy="9926638"/>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7777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75874" autoAdjust="0"/>
  </p:normalViewPr>
  <p:slideViewPr>
    <p:cSldViewPr>
      <p:cViewPr>
        <p:scale>
          <a:sx n="70" d="100"/>
          <a:sy n="70" d="100"/>
        </p:scale>
        <p:origin x="-1080" y="9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D6082C-7E9B-41E7-83C8-BB8FECE10349}" type="datetimeFigureOut">
              <a:rPr lang="de-DE" smtClean="0"/>
              <a:t>05.12.2013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50E2E55-AE48-40EB-A3A7-5C5E218EEC05}" type="slidenum">
              <a:rPr lang="de-DE" smtClean="0"/>
              <a:t>‹Nr.›</a:t>
            </a:fld>
            <a:endParaRPr lang="de-DE"/>
          </a:p>
        </p:txBody>
      </p:sp>
    </p:spTree>
    <p:extLst>
      <p:ext uri="{BB962C8B-B14F-4D97-AF65-F5344CB8AC3E}">
        <p14:creationId xmlns:p14="http://schemas.microsoft.com/office/powerpoint/2010/main" val="422595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ataufdraht.orf.a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die-moewe.at/" TargetMode="External"/><Relationship Id="rId4" Type="http://schemas.openxmlformats.org/officeDocument/2006/relationships/hyperlink" Target="http://kundendienst.orf.at/service/humanitaeres/kummernummer.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t>Ausrichtung dieser Unterrichtseinheit</a:t>
            </a:r>
          </a:p>
          <a:p>
            <a:pPr marL="171450" indent="-171450">
              <a:buFont typeface="Arial" panose="020B0604020202020204" pitchFamily="34" charset="0"/>
              <a:buChar char="•"/>
            </a:pPr>
            <a:endParaRPr lang="de-AT" dirty="0" smtClean="0"/>
          </a:p>
          <a:p>
            <a:pPr marL="171450" indent="-171450">
              <a:buFont typeface="Arial" panose="020B0604020202020204" pitchFamily="34" charset="0"/>
              <a:buChar char="•"/>
            </a:pPr>
            <a:r>
              <a:rPr lang="de-AT" dirty="0" smtClean="0"/>
              <a:t> keine Vermittlung von Patentrezepten, lediglich aufzeigen Möglichkeiten und Beispielen</a:t>
            </a:r>
          </a:p>
          <a:p>
            <a:pPr marL="171450" indent="-171450">
              <a:buFont typeface="Arial" panose="020B0604020202020204" pitchFamily="34" charset="0"/>
              <a:buChar char="•"/>
            </a:pPr>
            <a:r>
              <a:rPr lang="de-AT" baseline="0" dirty="0" smtClean="0"/>
              <a:t> evtl. auch Anstoß für vertiefende Aktivitäten in der FF, dem AFKDO/BFKDO</a:t>
            </a:r>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1</a:t>
            </a:fld>
            <a:endParaRPr lang="de-DE"/>
          </a:p>
        </p:txBody>
      </p:sp>
    </p:spTree>
    <p:extLst>
      <p:ext uri="{BB962C8B-B14F-4D97-AF65-F5344CB8AC3E}">
        <p14:creationId xmlns:p14="http://schemas.microsoft.com/office/powerpoint/2010/main" val="220937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smtClean="0">
                <a:solidFill>
                  <a:schemeClr val="tx1"/>
                </a:solidFill>
                <a:effectLst/>
                <a:latin typeface="+mn-lt"/>
                <a:ea typeface="+mn-ea"/>
                <a:cs typeface="+mn-cs"/>
              </a:rPr>
              <a:t>Dieses Projekt soll österreichweit betrieben werden und ist ein </a:t>
            </a:r>
            <a:r>
              <a:rPr lang="de-DE" sz="1200" i="1" kern="1200" smtClean="0">
                <a:solidFill>
                  <a:schemeClr val="tx1"/>
                </a:solidFill>
                <a:effectLst/>
                <a:latin typeface="+mn-lt"/>
                <a:ea typeface="+mn-ea"/>
                <a:cs typeface="+mn-cs"/>
              </a:rPr>
              <a:t>langfristiges Projekt.</a:t>
            </a:r>
          </a:p>
          <a:p>
            <a:r>
              <a:rPr lang="de-DE" sz="1200" i="1" kern="1200" dirty="0" smtClean="0">
                <a:solidFill>
                  <a:schemeClr val="tx1"/>
                </a:solidFill>
                <a:effectLst/>
                <a:latin typeface="+mn-lt"/>
                <a:ea typeface="+mn-ea"/>
                <a:cs typeface="+mn-cs"/>
              </a:rPr>
              <a:t>Die Mappen erhalten auch die Feuerwehren sowie  ein Exemplar für den Kindergarten und für die Volksschule in ihren Einsatzbereich. Diese Mappen sollen von der Feuerwehr an die jeweiligen Stellen übergeben werden. Sowohl der Kindergarten als auch die Volksschule werden seitens des Landes vorab informiert.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Jeder Schüler erhält in der 3. Oder 4. Volksschulklasse ein Schülerheft. Dieses Schülerheft wird jedes Jahr für die Schüler aufgelegt. Dafür wird es Sponsoren geben.</a:t>
            </a:r>
          </a:p>
          <a:p>
            <a:endParaRPr lang="de-AT" sz="1200" i="1"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Dieses Projekt wird im</a:t>
            </a:r>
            <a:r>
              <a:rPr lang="de-AT" sz="1200" i="1" kern="1200" baseline="0" dirty="0" smtClean="0">
                <a:solidFill>
                  <a:schemeClr val="tx1"/>
                </a:solidFill>
                <a:effectLst/>
                <a:latin typeface="+mn-lt"/>
                <a:ea typeface="+mn-ea"/>
                <a:cs typeface="+mn-cs"/>
              </a:rPr>
              <a:t> Kindergarten / in der Schule durch das pädagogisches Lehrpersonal durchgeführt – im Idealfall in Zusammenarbeit Schule /Kindergarten mit der örtlichen Feuerwehr</a:t>
            </a:r>
          </a:p>
          <a:p>
            <a:endParaRPr lang="de-AT" sz="1200" i="1" kern="1200" baseline="0" dirty="0" smtClean="0">
              <a:solidFill>
                <a:schemeClr val="tx1"/>
              </a:solidFill>
              <a:effectLst/>
              <a:latin typeface="+mn-lt"/>
              <a:ea typeface="+mn-ea"/>
              <a:cs typeface="+mn-cs"/>
            </a:endParaRPr>
          </a:p>
          <a:p>
            <a:r>
              <a:rPr lang="de-AT" sz="1200" i="1" kern="1200" baseline="0" dirty="0" smtClean="0">
                <a:solidFill>
                  <a:schemeClr val="tx1"/>
                </a:solidFill>
                <a:effectLst/>
                <a:latin typeface="+mn-lt"/>
                <a:ea typeface="+mn-ea"/>
                <a:cs typeface="+mn-cs"/>
              </a:rPr>
              <a:t>Die Ausgabe der Unterlagen wird noch im Schuljahr 2013/14 erfolgen. Die Umsetzung soll ab dem Schuljahr 2014/15 erfolgen.</a:t>
            </a:r>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10</a:t>
            </a:fld>
            <a:endParaRPr lang="de-DE"/>
          </a:p>
        </p:txBody>
      </p:sp>
    </p:spTree>
    <p:extLst>
      <p:ext uri="{BB962C8B-B14F-4D97-AF65-F5344CB8AC3E}">
        <p14:creationId xmlns:p14="http://schemas.microsoft.com/office/powerpoint/2010/main" val="265056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i="1" kern="1200" dirty="0" smtClean="0">
                <a:solidFill>
                  <a:schemeClr val="tx1"/>
                </a:solidFill>
                <a:effectLst/>
                <a:latin typeface="+mn-lt"/>
                <a:ea typeface="+mn-ea"/>
                <a:cs typeface="+mn-cs"/>
              </a:rPr>
              <a:t>Bei jungen Menschen spricht man von einer Altersgruppe von 14. bis 24. Lebensjahr, in manchen Staaten in Europa sogar bis zum 26. Lebensjahr und in den USA bis zum 30. Lebensjahr.</a:t>
            </a:r>
            <a:endParaRPr lang="de-DE" sz="1200" kern="1200" dirty="0" smtClean="0">
              <a:solidFill>
                <a:schemeClr val="tx1"/>
              </a:solidFill>
              <a:effectLst/>
              <a:latin typeface="+mn-lt"/>
              <a:ea typeface="+mn-ea"/>
              <a:cs typeface="+mn-cs"/>
            </a:endParaRPr>
          </a:p>
          <a:p>
            <a:endParaRPr lang="de-AT" sz="1200" i="1"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Der Zeitraum des Kindes wird kürzer, der Zeitraum des jungen Menschen wird viel länger.</a:t>
            </a:r>
            <a:endParaRPr lang="de-DE" sz="1200" kern="1200" dirty="0" smtClean="0">
              <a:solidFill>
                <a:schemeClr val="tx1"/>
              </a:solidFill>
              <a:effectLst/>
              <a:latin typeface="+mn-lt"/>
              <a:ea typeface="+mn-ea"/>
              <a:cs typeface="+mn-cs"/>
            </a:endParaRPr>
          </a:p>
          <a:p>
            <a:endParaRPr lang="de-AT" sz="1200" i="1"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Werden in 10 Jahren noch alle Feuerwehren einsatzbereit sein?</a:t>
            </a:r>
            <a:endParaRPr lang="de-DE" sz="1200"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Beispiel: Auf einem Modul war eine Lehrgangsteilnehmerin, welche einige Tage vor ihrem 30. Geburtstag war und sagte, dass sie das jüngste Feuerwehrmitglied in der Feuerwehr sei. Sie hat auch erwähnt, dass in der Nacht ein Einsatz war und keine Feuerwehrmitglieder gekommen sind.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2</a:t>
            </a:fld>
            <a:endParaRPr lang="de-DE"/>
          </a:p>
        </p:txBody>
      </p:sp>
    </p:spTree>
    <p:extLst>
      <p:ext uri="{BB962C8B-B14F-4D97-AF65-F5344CB8AC3E}">
        <p14:creationId xmlns:p14="http://schemas.microsoft.com/office/powerpoint/2010/main" val="375027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i="1" kern="1200" dirty="0" smtClean="0">
                <a:solidFill>
                  <a:schemeClr val="tx1"/>
                </a:solidFill>
                <a:effectLst/>
                <a:latin typeface="+mn-lt"/>
                <a:ea typeface="+mn-ea"/>
                <a:cs typeface="+mn-cs"/>
              </a:rPr>
              <a:t>Was tut sich in diesem Altersbereich?</a:t>
            </a:r>
            <a:endParaRPr lang="de-DE" sz="1200"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Pubertät, Schulwechsel, Beginn der Lehre, Moped, Freundin, Führerschein, Präsenzdienst, Matura, Abschluss Berufsausbildung, Lebenspartner, Familiengründung,</a:t>
            </a:r>
            <a:r>
              <a:rPr lang="de-AT" sz="1200" kern="1200" dirty="0" smtClean="0">
                <a:solidFill>
                  <a:schemeClr val="tx1"/>
                </a:solidFill>
                <a:effectLst/>
                <a:latin typeface="+mn-lt"/>
                <a:ea typeface="+mn-ea"/>
                <a:cs typeface="+mn-cs"/>
              </a:rPr>
              <a:t> </a:t>
            </a:r>
            <a:r>
              <a:rPr lang="de-AT" sz="1200" i="1" kern="1200" dirty="0" smtClean="0">
                <a:solidFill>
                  <a:schemeClr val="tx1"/>
                </a:solidFill>
                <a:effectLst/>
                <a:latin typeface="+mn-lt"/>
                <a:ea typeface="+mn-ea"/>
                <a:cs typeface="+mn-cs"/>
              </a:rPr>
              <a:t>Übersiedlung</a:t>
            </a:r>
            <a:r>
              <a:rPr lang="de-AT" sz="1200" kern="1200" dirty="0" smtClean="0">
                <a:solidFill>
                  <a:schemeClr val="tx1"/>
                </a:solidFill>
                <a:effectLst/>
                <a:latin typeface="+mn-lt"/>
                <a:ea typeface="+mn-ea"/>
                <a:cs typeface="+mn-cs"/>
              </a:rPr>
              <a:t>, …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Die Jungen wollen gefordert werden, ihnen kann man Verantwortung übertragen, ebenso lösbare Aufgaben stellen. Erfolgserlebnisse gönnen – ist Motivation – Motivation bewirkt, dass sich die Mitglieder mit Begeisterung für eine Sache einsetzen und tolle gemeinsame Leistungen erbringen. </a:t>
            </a:r>
            <a:endParaRPr lang="de-DE" sz="1200" kern="1200" dirty="0" smtClean="0">
              <a:solidFill>
                <a:schemeClr val="tx1"/>
              </a:solidFill>
              <a:effectLst/>
              <a:latin typeface="+mn-lt"/>
              <a:ea typeface="+mn-ea"/>
              <a:cs typeface="+mn-cs"/>
            </a:endParaRPr>
          </a:p>
          <a:p>
            <a:endParaRPr lang="de-AT" dirty="0" smtClean="0"/>
          </a:p>
          <a:p>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3</a:t>
            </a:fld>
            <a:endParaRPr lang="de-DE"/>
          </a:p>
        </p:txBody>
      </p:sp>
    </p:spTree>
    <p:extLst>
      <p:ext uri="{BB962C8B-B14F-4D97-AF65-F5344CB8AC3E}">
        <p14:creationId xmlns:p14="http://schemas.microsoft.com/office/powerpoint/2010/main" val="67096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AT" sz="1200" kern="1200" dirty="0" smtClean="0">
                <a:solidFill>
                  <a:schemeClr val="tx1"/>
                </a:solidFill>
                <a:effectLst/>
                <a:latin typeface="+mn-lt"/>
                <a:ea typeface="+mn-ea"/>
                <a:cs typeface="+mn-cs"/>
              </a:rPr>
              <a:t>Moderation durch Ausbilder</a:t>
            </a:r>
            <a:endParaRPr lang="de-DE" sz="1400" kern="1200" dirty="0" smtClean="0">
              <a:solidFill>
                <a:schemeClr val="tx1"/>
              </a:solidFill>
              <a:effectLst/>
              <a:latin typeface="+mn-lt"/>
              <a:ea typeface="+mn-ea"/>
              <a:cs typeface="+mn-cs"/>
            </a:endParaRPr>
          </a:p>
          <a:p>
            <a:pPr lvl="0"/>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Jeder </a:t>
            </a:r>
            <a:r>
              <a:rPr lang="de-DE" sz="1200" kern="1200" dirty="0" err="1" smtClean="0">
                <a:solidFill>
                  <a:schemeClr val="tx1"/>
                </a:solidFill>
                <a:effectLst/>
                <a:latin typeface="+mn-lt"/>
                <a:ea typeface="+mn-ea"/>
                <a:cs typeface="+mn-cs"/>
              </a:rPr>
              <a:t>tln</a:t>
            </a:r>
            <a:r>
              <a:rPr lang="de-DE" sz="1200" kern="1200" dirty="0" smtClean="0">
                <a:solidFill>
                  <a:schemeClr val="tx1"/>
                </a:solidFill>
                <a:effectLst/>
                <a:latin typeface="+mn-lt"/>
                <a:ea typeface="+mn-ea"/>
                <a:cs typeface="+mn-cs"/>
              </a:rPr>
              <a:t> bekommt zwei Kärtchen... Eine Farbe Nutzen, eine Herausforderung... Und auf Flipchart kleben, Doppelnennungen werden übereinander geklebt!</a:t>
            </a:r>
            <a:endParaRPr lang="de-DE" sz="1800" kern="1200" dirty="0" smtClean="0">
              <a:solidFill>
                <a:schemeClr val="tx1"/>
              </a:solidFill>
              <a:effectLst/>
              <a:latin typeface="+mn-lt"/>
              <a:ea typeface="+mn-ea"/>
              <a:cs typeface="+mn-cs"/>
            </a:endParaRPr>
          </a:p>
          <a:p>
            <a:pPr lvl="0"/>
            <a:endParaRPr lang="de-AT" sz="1200" kern="1200" dirty="0" smtClean="0">
              <a:solidFill>
                <a:schemeClr val="tx1"/>
              </a:solidFill>
              <a:effectLst/>
              <a:latin typeface="+mn-lt"/>
              <a:ea typeface="+mn-ea"/>
              <a:cs typeface="+mn-cs"/>
            </a:endParaRPr>
          </a:p>
          <a:p>
            <a:pPr lvl="0"/>
            <a:r>
              <a:rPr lang="de-AT" sz="1200" kern="1200" dirty="0" smtClean="0">
                <a:solidFill>
                  <a:schemeClr val="tx1"/>
                </a:solidFill>
                <a:effectLst/>
                <a:latin typeface="+mn-lt"/>
                <a:ea typeface="+mn-ea"/>
                <a:cs typeface="+mn-cs"/>
              </a:rPr>
              <a:t>Erarbeitung durch die TN</a:t>
            </a:r>
            <a:endParaRPr lang="de-DE" sz="1400"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Brainstorming, Ergebnisse auf Flipchart, Whiteboard, C6 Kärtchen, Stifte, Klebeband, </a:t>
            </a:r>
            <a:endParaRPr lang="de-DE" sz="14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p>
          <a:p>
            <a:endParaRPr lang="de-DE" sz="1400" kern="1200" dirty="0" smtClean="0">
              <a:solidFill>
                <a:schemeClr val="tx1"/>
              </a:solidFill>
              <a:effectLst/>
              <a:latin typeface="+mn-lt"/>
              <a:ea typeface="+mn-ea"/>
              <a:cs typeface="+mn-cs"/>
            </a:endParaRPr>
          </a:p>
          <a:p>
            <a:r>
              <a:rPr lang="de-AT" sz="1200" b="1" i="1" kern="1200" dirty="0" smtClean="0">
                <a:solidFill>
                  <a:schemeClr val="tx1"/>
                </a:solidFill>
                <a:effectLst/>
                <a:latin typeface="+mn-lt"/>
                <a:ea typeface="+mn-ea"/>
                <a:cs typeface="+mn-cs"/>
              </a:rPr>
              <a:t>Nutzen (z.B.:)</a:t>
            </a:r>
          </a:p>
          <a:p>
            <a:endParaRPr lang="de-AT" sz="1200" i="1"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Kameradschaft – gemeinsames Erreichen von Zielen / Aufgaben, Vertrauensfindung, verbinden von Wissen – neuen Medien – mit Einsatz-/Lebenserfahrung. </a:t>
            </a:r>
            <a:endParaRPr lang="de-DE" sz="1400" kern="1200" dirty="0" smtClean="0">
              <a:solidFill>
                <a:schemeClr val="tx1"/>
              </a:solidFill>
              <a:effectLst/>
              <a:latin typeface="+mn-lt"/>
              <a:ea typeface="+mn-ea"/>
              <a:cs typeface="+mn-cs"/>
            </a:endParaRPr>
          </a:p>
          <a:p>
            <a:r>
              <a:rPr lang="de-AT" sz="1200" u="sng" kern="1200" dirty="0" smtClean="0">
                <a:solidFill>
                  <a:schemeClr val="tx1"/>
                </a:solidFill>
                <a:effectLst/>
                <a:latin typeface="+mn-lt"/>
                <a:ea typeface="+mn-ea"/>
                <a:cs typeface="+mn-cs"/>
              </a:rPr>
              <a:t>Schlagworte:</a:t>
            </a:r>
            <a:r>
              <a:rPr lang="de-AT" sz="1200" kern="1200" dirty="0" smtClean="0">
                <a:solidFill>
                  <a:schemeClr val="tx1"/>
                </a:solidFill>
                <a:effectLst/>
                <a:latin typeface="+mn-lt"/>
                <a:ea typeface="+mn-ea"/>
                <a:cs typeface="+mn-cs"/>
              </a:rPr>
              <a:t>	Körperkräfte,  Einsatzbereitschaft, Lernwille, Kameradschaft, Technikbegeisterung, Forderung zur Weiterbildung und gemeinsamen Ausbildung (Jung und Erfahren), gegenseitiger Ansporn, </a:t>
            </a:r>
          </a:p>
          <a:p>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a:p>
            <a:r>
              <a:rPr lang="de-AT" b="1" dirty="0" smtClean="0"/>
              <a:t>Herausforderungen (z.B.:)</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a:t>
            </a:r>
            <a:r>
              <a:rPr lang="de-AT" sz="1200" kern="1200" dirty="0" err="1" smtClean="0">
                <a:solidFill>
                  <a:schemeClr val="tx1"/>
                </a:solidFill>
                <a:effectLst/>
                <a:latin typeface="+mn-lt"/>
                <a:ea typeface="+mn-ea"/>
                <a:cs typeface="+mn-cs"/>
              </a:rPr>
              <a:t>Smartphonegesellschaft</a:t>
            </a:r>
            <a:r>
              <a:rPr lang="de-AT" sz="1200" kern="120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sym typeface="Wingdings"/>
              </a:rPr>
              <a:t></a:t>
            </a:r>
            <a:r>
              <a:rPr lang="de-AT" sz="1200" kern="1200" dirty="0" smtClean="0">
                <a:solidFill>
                  <a:schemeClr val="tx1"/>
                </a:solidFill>
                <a:effectLst/>
                <a:latin typeface="+mn-lt"/>
                <a:ea typeface="+mn-ea"/>
                <a:cs typeface="+mn-cs"/>
              </a:rPr>
              <a:t> wenn ich etwas nicht weiß, frage ich „Dr. Google“</a:t>
            </a:r>
            <a:endParaRPr lang="de-DE" sz="14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Verhalten der Jungen (Grüßen nicht, kein Respekt,….)</a:t>
            </a:r>
            <a:endParaRPr lang="de-DE" sz="14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Verlieren das Interesse</a:t>
            </a:r>
            <a:endParaRPr lang="de-DE" sz="1400" kern="1200" dirty="0" smtClean="0">
              <a:solidFill>
                <a:schemeClr val="tx1"/>
              </a:solidFill>
              <a:effectLst/>
              <a:latin typeface="+mn-lt"/>
              <a:ea typeface="+mn-ea"/>
              <a:cs typeface="+mn-cs"/>
            </a:endParaRPr>
          </a:p>
          <a:p>
            <a:endParaRPr lang="de-AT" sz="1200" i="1"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Sie verlieren das Interesse, wenn sie nicht gefordert werden. Immer wieder – lösbare - Aufgaben stellen</a:t>
            </a:r>
            <a:endParaRPr lang="de-DE" sz="14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Unterschiedliche Wertigkeiten, Erwachsen sein wollen. </a:t>
            </a:r>
            <a:endParaRPr lang="de-DE" sz="1400"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Wir müssen bedenken, dass wir Vorbildwirkung haben, auch die kleinste Tätigkeit, Aussage wird gesehen und aufgenommen.</a:t>
            </a:r>
            <a:endParaRPr lang="de-DE" sz="14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4</a:t>
            </a:fld>
            <a:endParaRPr lang="de-DE"/>
          </a:p>
        </p:txBody>
      </p:sp>
    </p:spTree>
    <p:extLst>
      <p:ext uri="{BB962C8B-B14F-4D97-AF65-F5344CB8AC3E}">
        <p14:creationId xmlns:p14="http://schemas.microsoft.com/office/powerpoint/2010/main" val="400960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kern="1200" dirty="0" smtClean="0">
                <a:solidFill>
                  <a:schemeClr val="tx1"/>
                </a:solidFill>
                <a:effectLst/>
                <a:latin typeface="+mn-lt"/>
                <a:ea typeface="+mn-ea"/>
                <a:cs typeface="+mn-cs"/>
              </a:rPr>
              <a:t>Wie </a:t>
            </a:r>
            <a:r>
              <a:rPr lang="de-AT" sz="1200" b="1" kern="1200" dirty="0" smtClean="0">
                <a:solidFill>
                  <a:schemeClr val="tx1"/>
                </a:solidFill>
                <a:effectLst/>
                <a:latin typeface="+mn-lt"/>
                <a:ea typeface="+mn-ea"/>
                <a:cs typeface="+mn-cs"/>
              </a:rPr>
              <a:t>kann ich mit diesen Herausforderungen umgehen?</a:t>
            </a:r>
            <a:endParaRPr lang="de-DE" sz="1800" b="1"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Tipps und Tricks</a:t>
            </a:r>
            <a:endParaRPr lang="de-DE" sz="18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Körperkräfte	Leistungsbewerbe, Sport,</a:t>
            </a:r>
            <a:endParaRPr lang="de-DE" sz="1800" kern="1200" dirty="0" smtClean="0">
              <a:solidFill>
                <a:schemeClr val="tx1"/>
              </a:solidFill>
              <a:effectLst/>
              <a:latin typeface="+mn-lt"/>
              <a:ea typeface="+mn-ea"/>
              <a:cs typeface="+mn-cs"/>
            </a:endParaRPr>
          </a:p>
          <a:p>
            <a:pPr lvl="0"/>
            <a:r>
              <a:rPr lang="de-AT" sz="1200" kern="1200" dirty="0" smtClean="0">
                <a:solidFill>
                  <a:schemeClr val="tx1"/>
                </a:solidFill>
                <a:effectLst/>
                <a:latin typeface="+mn-lt"/>
                <a:ea typeface="+mn-ea"/>
                <a:cs typeface="+mn-cs"/>
              </a:rPr>
              <a:t>Kameradschaft	Zeit und Gehör schenken, Freizeit gemeinsam gestalten. Ausflug </a:t>
            </a:r>
            <a:endParaRPr lang="de-DE" sz="1800" kern="1200" dirty="0" smtClean="0">
              <a:solidFill>
                <a:schemeClr val="tx1"/>
              </a:solidFill>
              <a:effectLst/>
              <a:latin typeface="+mn-lt"/>
              <a:ea typeface="+mn-ea"/>
              <a:cs typeface="+mn-cs"/>
            </a:endParaRPr>
          </a:p>
          <a:p>
            <a:pPr lvl="0"/>
            <a:r>
              <a:rPr lang="de-AT" sz="1200" kern="1200" dirty="0" smtClean="0">
                <a:solidFill>
                  <a:schemeClr val="tx1"/>
                </a:solidFill>
                <a:effectLst/>
                <a:latin typeface="+mn-lt"/>
                <a:ea typeface="+mn-ea"/>
                <a:cs typeface="+mn-cs"/>
              </a:rPr>
              <a:t>Lernwille	regelmäßige, interessante, abwechslungsreiche Übungsgestaltung</a:t>
            </a:r>
          </a:p>
          <a:p>
            <a:pPr lvl="0"/>
            <a:endParaRPr lang="de-AT" sz="1200"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rPr>
              <a:t>Welche „Ziele“ verfolgen wir damit?</a:t>
            </a:r>
            <a:endParaRPr lang="de-DE" sz="1400" b="1"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Für die Feuerwehr</a:t>
            </a:r>
            <a:endParaRPr lang="de-DE" sz="1400" kern="1200" dirty="0" smtClean="0">
              <a:solidFill>
                <a:schemeClr val="tx1"/>
              </a:solidFill>
              <a:effectLst/>
              <a:latin typeface="+mn-lt"/>
              <a:ea typeface="+mn-ea"/>
              <a:cs typeface="+mn-cs"/>
            </a:endParaRPr>
          </a:p>
          <a:p>
            <a:pPr lvl="2"/>
            <a:r>
              <a:rPr lang="de-AT" sz="1200" kern="1200" dirty="0" smtClean="0">
                <a:solidFill>
                  <a:schemeClr val="tx1"/>
                </a:solidFill>
                <a:effectLst/>
                <a:latin typeface="+mn-lt"/>
                <a:ea typeface="+mn-ea"/>
                <a:cs typeface="+mn-cs"/>
              </a:rPr>
              <a:t>Gemeinsame Erarbeitung auf Flipchart</a:t>
            </a:r>
            <a:endParaRPr lang="de-DE" sz="1400" kern="1200" dirty="0" smtClean="0">
              <a:solidFill>
                <a:schemeClr val="tx1"/>
              </a:solidFill>
              <a:effectLst/>
              <a:latin typeface="+mn-lt"/>
              <a:ea typeface="+mn-ea"/>
              <a:cs typeface="+mn-cs"/>
            </a:endParaRPr>
          </a:p>
          <a:p>
            <a:pPr lvl="2"/>
            <a:r>
              <a:rPr lang="de-AT" sz="1200" kern="1200" dirty="0" smtClean="0">
                <a:solidFill>
                  <a:schemeClr val="tx1"/>
                </a:solidFill>
                <a:effectLst/>
                <a:latin typeface="+mn-lt"/>
                <a:ea typeface="+mn-ea"/>
                <a:cs typeface="+mn-cs"/>
              </a:rPr>
              <a:t>z.B.:</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Wir wollen die Jungen bei der Feuerwehr halten (Einsatzbereitschaft)</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Wir wollen sie motivieren – vermitteln von Erfolgserlebnissen</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Wir wollen dass sie sich selbst einbringen</a:t>
            </a:r>
            <a:endParaRPr lang="de-DE" sz="1400"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Für jedes einzelne Mitglied</a:t>
            </a:r>
            <a:endParaRPr lang="de-DE" sz="1400" kern="1200" dirty="0" smtClean="0">
              <a:solidFill>
                <a:schemeClr val="tx1"/>
              </a:solidFill>
              <a:effectLst/>
              <a:latin typeface="+mn-lt"/>
              <a:ea typeface="+mn-ea"/>
              <a:cs typeface="+mn-cs"/>
            </a:endParaRPr>
          </a:p>
          <a:p>
            <a:pPr lvl="2"/>
            <a:r>
              <a:rPr lang="de-AT" sz="1200" kern="1200" dirty="0" smtClean="0">
                <a:solidFill>
                  <a:schemeClr val="tx1"/>
                </a:solidFill>
                <a:effectLst/>
                <a:latin typeface="+mn-lt"/>
                <a:ea typeface="+mn-ea"/>
                <a:cs typeface="+mn-cs"/>
              </a:rPr>
              <a:t>Gemeinsame Erarbeitung auf Flipchart</a:t>
            </a:r>
            <a:endParaRPr lang="de-DE" sz="1400" kern="1200" dirty="0" smtClean="0">
              <a:solidFill>
                <a:schemeClr val="tx1"/>
              </a:solidFill>
              <a:effectLst/>
              <a:latin typeface="+mn-lt"/>
              <a:ea typeface="+mn-ea"/>
              <a:cs typeface="+mn-cs"/>
            </a:endParaRPr>
          </a:p>
          <a:p>
            <a:pPr lvl="2"/>
            <a:r>
              <a:rPr lang="de-AT" sz="1200" kern="1200" dirty="0" smtClean="0">
                <a:solidFill>
                  <a:schemeClr val="tx1"/>
                </a:solidFill>
                <a:effectLst/>
                <a:latin typeface="+mn-lt"/>
                <a:ea typeface="+mn-ea"/>
                <a:cs typeface="+mn-cs"/>
              </a:rPr>
              <a:t>z.B.:</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Kameradschaft</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Teamwork</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Lebenserfahrung</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Handwerkliches Geschick</a:t>
            </a:r>
            <a:endParaRPr lang="de-DE" sz="1400" kern="1200" dirty="0" smtClean="0">
              <a:solidFill>
                <a:schemeClr val="tx1"/>
              </a:solidFill>
              <a:effectLst/>
              <a:latin typeface="+mn-lt"/>
              <a:ea typeface="+mn-ea"/>
              <a:cs typeface="+mn-cs"/>
            </a:endParaRPr>
          </a:p>
          <a:p>
            <a:pPr lvl="3"/>
            <a:r>
              <a:rPr lang="de-DE" sz="1200" kern="1200" dirty="0" smtClean="0">
                <a:solidFill>
                  <a:schemeClr val="tx1"/>
                </a:solidFill>
                <a:effectLst/>
                <a:latin typeface="+mn-lt"/>
                <a:ea typeface="+mn-ea"/>
                <a:cs typeface="+mn-cs"/>
              </a:rPr>
              <a:t>Betätigungsfelder für sehr viele Fähig- und Fertigkeiten;</a:t>
            </a:r>
            <a:endParaRPr lang="de-DE" sz="1400" kern="1200" dirty="0" smtClean="0">
              <a:solidFill>
                <a:schemeClr val="tx1"/>
              </a:solidFill>
              <a:effectLst/>
              <a:latin typeface="+mn-lt"/>
              <a:ea typeface="+mn-ea"/>
              <a:cs typeface="+mn-cs"/>
            </a:endParaRPr>
          </a:p>
          <a:p>
            <a:pPr lvl="3"/>
            <a:r>
              <a:rPr lang="de-AT" sz="1200" kern="1200" dirty="0" smtClean="0">
                <a:solidFill>
                  <a:schemeClr val="tx1"/>
                </a:solidFill>
                <a:effectLst/>
                <a:latin typeface="+mn-lt"/>
                <a:ea typeface="+mn-ea"/>
                <a:cs typeface="+mn-cs"/>
              </a:rPr>
              <a:t>Zusatzqualifikationen:</a:t>
            </a:r>
            <a:endParaRPr lang="de-DE" sz="1400" kern="1200" dirty="0" smtClean="0">
              <a:solidFill>
                <a:schemeClr val="tx1"/>
              </a:solidFill>
              <a:effectLst/>
              <a:latin typeface="+mn-lt"/>
              <a:ea typeface="+mn-ea"/>
              <a:cs typeface="+mn-cs"/>
            </a:endParaRPr>
          </a:p>
          <a:p>
            <a:pPr lvl="4"/>
            <a:r>
              <a:rPr lang="de-AT" sz="1200" kern="1200" dirty="0" smtClean="0">
                <a:solidFill>
                  <a:schemeClr val="tx1"/>
                </a:solidFill>
                <a:effectLst/>
                <a:latin typeface="+mn-lt"/>
                <a:ea typeface="+mn-ea"/>
                <a:cs typeface="+mn-cs"/>
              </a:rPr>
              <a:t>Brandschutz</a:t>
            </a:r>
            <a:endParaRPr lang="de-DE" sz="1400" kern="1200" dirty="0" smtClean="0">
              <a:solidFill>
                <a:schemeClr val="tx1"/>
              </a:solidFill>
              <a:effectLst/>
              <a:latin typeface="+mn-lt"/>
              <a:ea typeface="+mn-ea"/>
              <a:cs typeface="+mn-cs"/>
            </a:endParaRPr>
          </a:p>
          <a:p>
            <a:pPr lvl="4"/>
            <a:r>
              <a:rPr lang="de-AT" sz="1200" kern="1200" dirty="0" smtClean="0">
                <a:solidFill>
                  <a:schemeClr val="tx1"/>
                </a:solidFill>
                <a:effectLst/>
                <a:latin typeface="+mn-lt"/>
                <a:ea typeface="+mn-ea"/>
                <a:cs typeface="+mn-cs"/>
              </a:rPr>
              <a:t>Erste Hilfe Ausbildung</a:t>
            </a:r>
          </a:p>
          <a:p>
            <a:pPr lvl="0"/>
            <a:endParaRPr lang="de-AT" sz="1400" kern="1200" dirty="0" smtClean="0">
              <a:solidFill>
                <a:schemeClr val="tx1"/>
              </a:solidFill>
              <a:effectLst/>
              <a:latin typeface="+mn-lt"/>
              <a:ea typeface="+mn-ea"/>
              <a:cs typeface="+mn-cs"/>
            </a:endParaRPr>
          </a:p>
          <a:p>
            <a:pPr lvl="0"/>
            <a:endParaRPr lang="de-AT" sz="1400" kern="1200" dirty="0" smtClean="0">
              <a:solidFill>
                <a:schemeClr val="tx1"/>
              </a:solidFill>
              <a:effectLst/>
              <a:latin typeface="+mn-lt"/>
              <a:ea typeface="+mn-ea"/>
              <a:cs typeface="+mn-cs"/>
            </a:endParaRPr>
          </a:p>
          <a:p>
            <a:r>
              <a:rPr lang="de-DE" sz="1200" b="1" u="sng" kern="1200" dirty="0" smtClean="0">
                <a:solidFill>
                  <a:schemeClr val="tx1"/>
                </a:solidFill>
                <a:effectLst/>
                <a:latin typeface="+mn-lt"/>
                <a:ea typeface="+mn-ea"/>
                <a:cs typeface="+mn-cs"/>
              </a:rPr>
              <a:t>Beispiele</a:t>
            </a:r>
            <a:r>
              <a:rPr lang="de-DE" sz="1200" b="1" u="sng" kern="1200" baseline="0" dirty="0" smtClean="0">
                <a:solidFill>
                  <a:schemeClr val="tx1"/>
                </a:solidFill>
                <a:effectLst/>
                <a:latin typeface="+mn-lt"/>
                <a:ea typeface="+mn-ea"/>
                <a:cs typeface="+mn-cs"/>
              </a:rPr>
              <a:t> / Sammlung aus der Ausbilderfortbildung vom 26./28.11.2013</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„Nutzen“</a:t>
            </a:r>
          </a:p>
          <a:p>
            <a:pPr lvl="1"/>
            <a:r>
              <a:rPr lang="de-DE" sz="1200" kern="1200" dirty="0" smtClean="0">
                <a:solidFill>
                  <a:schemeClr val="tx1"/>
                </a:solidFill>
                <a:effectLst/>
                <a:latin typeface="+mn-lt"/>
                <a:ea typeface="+mn-ea"/>
                <a:cs typeface="+mn-cs"/>
              </a:rPr>
              <a:t>Allgemein</a:t>
            </a:r>
          </a:p>
          <a:p>
            <a:pPr lvl="2"/>
            <a:r>
              <a:rPr lang="de-DE" sz="1200" kern="1200" dirty="0" smtClean="0">
                <a:solidFill>
                  <a:schemeClr val="tx1"/>
                </a:solidFill>
                <a:effectLst/>
                <a:latin typeface="+mn-lt"/>
                <a:ea typeface="+mn-ea"/>
                <a:cs typeface="+mn-cs"/>
              </a:rPr>
              <a:t>Aktive Feuerwehrmitglieder</a:t>
            </a:r>
          </a:p>
          <a:p>
            <a:pPr lvl="2"/>
            <a:r>
              <a:rPr lang="de-DE" sz="1200" kern="1200" dirty="0" smtClean="0">
                <a:solidFill>
                  <a:schemeClr val="tx1"/>
                </a:solidFill>
                <a:effectLst/>
                <a:latin typeface="+mn-lt"/>
                <a:ea typeface="+mn-ea"/>
                <a:cs typeface="+mn-cs"/>
              </a:rPr>
              <a:t>Innovationen, Fortschritt, kein Stillstand</a:t>
            </a:r>
          </a:p>
          <a:p>
            <a:pPr lvl="2"/>
            <a:r>
              <a:rPr lang="de-DE" sz="1200" kern="1200" dirty="0" smtClean="0">
                <a:solidFill>
                  <a:schemeClr val="tx1"/>
                </a:solidFill>
                <a:effectLst/>
                <a:latin typeface="+mn-lt"/>
                <a:ea typeface="+mn-ea"/>
                <a:cs typeface="+mn-cs"/>
              </a:rPr>
              <a:t>Verjüngung der Mannschaft</a:t>
            </a:r>
          </a:p>
          <a:p>
            <a:pPr lvl="2"/>
            <a:r>
              <a:rPr lang="de-DE" sz="1200" kern="1200" dirty="0" smtClean="0">
                <a:solidFill>
                  <a:schemeClr val="tx1"/>
                </a:solidFill>
                <a:effectLst/>
                <a:latin typeface="+mn-lt"/>
                <a:ea typeface="+mn-ea"/>
                <a:cs typeface="+mn-cs"/>
              </a:rPr>
              <a:t>Fortbestand der Feuerwehr sichern, nachhaltiger Mitgliederstand</a:t>
            </a:r>
          </a:p>
          <a:p>
            <a:pPr lvl="2"/>
            <a:r>
              <a:rPr lang="de-DE" sz="1200" kern="1200" dirty="0" err="1" smtClean="0">
                <a:solidFill>
                  <a:schemeClr val="tx1"/>
                </a:solidFill>
                <a:effectLst/>
                <a:latin typeface="+mn-lt"/>
                <a:ea typeface="+mn-ea"/>
                <a:cs typeface="+mn-cs"/>
              </a:rPr>
              <a:t>Motviation</a:t>
            </a:r>
            <a:r>
              <a:rPr lang="de-DE" sz="1200" kern="1200" dirty="0" smtClean="0">
                <a:solidFill>
                  <a:schemeClr val="tx1"/>
                </a:solidFill>
                <a:effectLst/>
                <a:latin typeface="+mn-lt"/>
                <a:ea typeface="+mn-ea"/>
                <a:cs typeface="+mn-cs"/>
              </a:rPr>
              <a:t> für „ältere“ (erfahrene) Generation (Umsetzung von Einsatztaktiken usw.)</a:t>
            </a:r>
          </a:p>
          <a:p>
            <a:pPr lvl="2"/>
            <a:r>
              <a:rPr lang="de-DE" sz="1200" kern="1200" dirty="0" smtClean="0">
                <a:solidFill>
                  <a:schemeClr val="tx1"/>
                </a:solidFill>
                <a:effectLst/>
                <a:latin typeface="+mn-lt"/>
                <a:ea typeface="+mn-ea"/>
                <a:cs typeface="+mn-cs"/>
              </a:rPr>
              <a:t>Nachfolger</a:t>
            </a:r>
          </a:p>
          <a:p>
            <a:pPr lvl="2"/>
            <a:r>
              <a:rPr lang="de-DE" sz="1200" kern="1200" dirty="0" smtClean="0">
                <a:solidFill>
                  <a:schemeClr val="tx1"/>
                </a:solidFill>
                <a:effectLst/>
                <a:latin typeface="+mn-lt"/>
                <a:ea typeface="+mn-ea"/>
                <a:cs typeface="+mn-cs"/>
              </a:rPr>
              <a:t>Aufgaben und „Verantwortung“ überlassen</a:t>
            </a:r>
          </a:p>
          <a:p>
            <a:pPr lvl="2"/>
            <a:r>
              <a:rPr lang="de-DE" sz="1200" kern="1200" dirty="0" smtClean="0">
                <a:solidFill>
                  <a:schemeClr val="tx1"/>
                </a:solidFill>
                <a:effectLst/>
                <a:latin typeface="+mn-lt"/>
                <a:ea typeface="+mn-ea"/>
                <a:cs typeface="+mn-cs"/>
              </a:rPr>
              <a:t>Verantwortung übernehmen lernen</a:t>
            </a:r>
          </a:p>
          <a:p>
            <a:pPr lvl="2"/>
            <a:r>
              <a:rPr lang="de-DE" sz="1200" kern="1200" dirty="0" smtClean="0">
                <a:solidFill>
                  <a:schemeClr val="tx1"/>
                </a:solidFill>
                <a:effectLst/>
                <a:latin typeface="+mn-lt"/>
                <a:ea typeface="+mn-ea"/>
                <a:cs typeface="+mn-cs"/>
              </a:rPr>
              <a:t>Vernetzt durch soziale Medien</a:t>
            </a:r>
          </a:p>
          <a:p>
            <a:pPr lvl="2"/>
            <a:r>
              <a:rPr lang="de-DE" sz="1200" kern="1200" dirty="0" smtClean="0">
                <a:solidFill>
                  <a:schemeClr val="tx1"/>
                </a:solidFill>
                <a:effectLst/>
                <a:latin typeface="+mn-lt"/>
                <a:ea typeface="+mn-ea"/>
                <a:cs typeface="+mn-cs"/>
              </a:rPr>
              <a:t>anderes Zeitmanagement  - haben mehr Zeit</a:t>
            </a:r>
          </a:p>
          <a:p>
            <a:pPr lvl="1"/>
            <a:r>
              <a:rPr lang="de-DE" sz="1200" kern="1200" dirty="0" smtClean="0">
                <a:solidFill>
                  <a:schemeClr val="tx1"/>
                </a:solidFill>
                <a:effectLst/>
                <a:latin typeface="+mn-lt"/>
                <a:ea typeface="+mn-ea"/>
                <a:cs typeface="+mn-cs"/>
              </a:rPr>
              <a:t>Wissen</a:t>
            </a:r>
          </a:p>
          <a:p>
            <a:pPr lvl="2"/>
            <a:r>
              <a:rPr lang="de-DE" sz="1200" kern="1200" dirty="0" smtClean="0">
                <a:solidFill>
                  <a:schemeClr val="tx1"/>
                </a:solidFill>
                <a:effectLst/>
                <a:latin typeface="+mn-lt"/>
                <a:ea typeface="+mn-ea"/>
                <a:cs typeface="+mn-cs"/>
              </a:rPr>
              <a:t>Neuen „Wissensstand“ nutzen</a:t>
            </a:r>
          </a:p>
          <a:p>
            <a:pPr lvl="2"/>
            <a:r>
              <a:rPr lang="de-DE" sz="1200" kern="1200" dirty="0" smtClean="0">
                <a:solidFill>
                  <a:schemeClr val="tx1"/>
                </a:solidFill>
                <a:effectLst/>
                <a:latin typeface="+mn-lt"/>
                <a:ea typeface="+mn-ea"/>
                <a:cs typeface="+mn-cs"/>
              </a:rPr>
              <a:t>Möglichkeit zur Vermittlung von Werten</a:t>
            </a:r>
          </a:p>
          <a:p>
            <a:pPr lvl="2"/>
            <a:r>
              <a:rPr lang="de-DE" sz="1200" kern="1200" dirty="0" smtClean="0">
                <a:solidFill>
                  <a:schemeClr val="tx1"/>
                </a:solidFill>
                <a:effectLst/>
                <a:latin typeface="+mn-lt"/>
                <a:ea typeface="+mn-ea"/>
                <a:cs typeface="+mn-cs"/>
              </a:rPr>
              <a:t>Neue Sichtweisen</a:t>
            </a:r>
          </a:p>
          <a:p>
            <a:pPr lvl="2"/>
            <a:r>
              <a:rPr lang="de-DE" sz="1200" kern="1200" dirty="0" smtClean="0">
                <a:solidFill>
                  <a:schemeClr val="tx1"/>
                </a:solidFill>
                <a:effectLst/>
                <a:latin typeface="+mn-lt"/>
                <a:ea typeface="+mn-ea"/>
                <a:cs typeface="+mn-cs"/>
              </a:rPr>
              <a:t>Querdenker</a:t>
            </a:r>
          </a:p>
          <a:p>
            <a:pPr lvl="2"/>
            <a:r>
              <a:rPr lang="de-DE" sz="1200" kern="1200" dirty="0" smtClean="0">
                <a:solidFill>
                  <a:schemeClr val="tx1"/>
                </a:solidFill>
                <a:effectLst/>
                <a:latin typeface="+mn-lt"/>
                <a:ea typeface="+mn-ea"/>
                <a:cs typeface="+mn-cs"/>
              </a:rPr>
              <a:t>Umgang mit den „neuen“ Medien </a:t>
            </a:r>
            <a:r>
              <a:rPr lang="de-DE" sz="1200" kern="1200" dirty="0" smtClean="0">
                <a:solidFill>
                  <a:schemeClr val="tx1"/>
                </a:solidFill>
                <a:effectLst/>
                <a:latin typeface="+mn-lt"/>
                <a:ea typeface="+mn-ea"/>
                <a:cs typeface="+mn-cs"/>
                <a:sym typeface="Wingdings"/>
              </a:rPr>
              <a:t></a:t>
            </a:r>
            <a:r>
              <a:rPr lang="de-DE" sz="1200" kern="1200" dirty="0" smtClean="0">
                <a:solidFill>
                  <a:schemeClr val="tx1"/>
                </a:solidFill>
                <a:effectLst/>
                <a:latin typeface="+mn-lt"/>
                <a:ea typeface="+mn-ea"/>
                <a:cs typeface="+mn-cs"/>
              </a:rPr>
              <a:t> als ÖA für die FF usw.</a:t>
            </a:r>
          </a:p>
          <a:p>
            <a:pPr lvl="2"/>
            <a:r>
              <a:rPr lang="de-DE" sz="1200" kern="1200" dirty="0" smtClean="0">
                <a:solidFill>
                  <a:schemeClr val="tx1"/>
                </a:solidFill>
                <a:effectLst/>
                <a:latin typeface="+mn-lt"/>
                <a:ea typeface="+mn-ea"/>
                <a:cs typeface="+mn-cs"/>
              </a:rPr>
              <a:t>Theoretisches Wissen mit Erfahrung vereinen</a:t>
            </a:r>
          </a:p>
          <a:p>
            <a:pPr lvl="2"/>
            <a:r>
              <a:rPr lang="de-DE" sz="1200" kern="1200" dirty="0" smtClean="0">
                <a:solidFill>
                  <a:schemeClr val="tx1"/>
                </a:solidFill>
                <a:effectLst/>
                <a:latin typeface="+mn-lt"/>
                <a:ea typeface="+mn-ea"/>
                <a:cs typeface="+mn-cs"/>
              </a:rPr>
              <a:t>Spezielle Ausbildungen in „neuen Technologien“</a:t>
            </a:r>
          </a:p>
          <a:p>
            <a:pPr lvl="1"/>
            <a:r>
              <a:rPr lang="de-DE" sz="1200" kern="1200" dirty="0" smtClean="0">
                <a:solidFill>
                  <a:schemeClr val="tx1"/>
                </a:solidFill>
                <a:effectLst/>
                <a:latin typeface="+mn-lt"/>
                <a:ea typeface="+mn-ea"/>
                <a:cs typeface="+mn-cs"/>
              </a:rPr>
              <a:t> </a:t>
            </a:r>
          </a:p>
          <a:p>
            <a:pPr lvl="1"/>
            <a:r>
              <a:rPr lang="de-DE" sz="1200" kern="1200" dirty="0" smtClean="0">
                <a:solidFill>
                  <a:schemeClr val="tx1"/>
                </a:solidFill>
                <a:effectLst/>
                <a:latin typeface="+mn-lt"/>
                <a:ea typeface="+mn-ea"/>
                <a:cs typeface="+mn-cs"/>
              </a:rPr>
              <a:t>Motivation, aktive Teilnahme</a:t>
            </a:r>
          </a:p>
          <a:p>
            <a:pPr lvl="2"/>
            <a:r>
              <a:rPr lang="de-DE" sz="1200" kern="1200" dirty="0" smtClean="0">
                <a:solidFill>
                  <a:schemeClr val="tx1"/>
                </a:solidFill>
                <a:effectLst/>
                <a:latin typeface="+mn-lt"/>
                <a:ea typeface="+mn-ea"/>
                <a:cs typeface="+mn-cs"/>
              </a:rPr>
              <a:t>körperliche Fitness, körperliche Tauglichkeit</a:t>
            </a:r>
          </a:p>
          <a:p>
            <a:pPr lvl="2"/>
            <a:r>
              <a:rPr lang="de-DE" sz="1200" kern="1200" dirty="0" smtClean="0">
                <a:solidFill>
                  <a:schemeClr val="tx1"/>
                </a:solidFill>
                <a:effectLst/>
                <a:latin typeface="+mn-lt"/>
                <a:ea typeface="+mn-ea"/>
                <a:cs typeface="+mn-cs"/>
              </a:rPr>
              <a:t>Energie, Aktivität</a:t>
            </a:r>
          </a:p>
          <a:p>
            <a:pPr lvl="2"/>
            <a:r>
              <a:rPr lang="de-DE" sz="1200" kern="1200" dirty="0" smtClean="0">
                <a:solidFill>
                  <a:schemeClr val="tx1"/>
                </a:solidFill>
                <a:effectLst/>
                <a:latin typeface="+mn-lt"/>
                <a:ea typeface="+mn-ea"/>
                <a:cs typeface="+mn-cs"/>
              </a:rPr>
              <a:t>Nehmen „aktiv“ am Einsatzgeschehen teil</a:t>
            </a:r>
          </a:p>
          <a:p>
            <a:pPr lvl="2"/>
            <a:r>
              <a:rPr lang="de-DE" sz="1200" kern="1200" dirty="0" smtClean="0">
                <a:solidFill>
                  <a:schemeClr val="tx1"/>
                </a:solidFill>
                <a:effectLst/>
                <a:latin typeface="+mn-lt"/>
                <a:ea typeface="+mn-ea"/>
                <a:cs typeface="+mn-cs"/>
              </a:rPr>
              <a:t>„Übungsgeil“ - „Einsatzgeil“ – „Feuer &amp; Flamme“ </a:t>
            </a:r>
            <a:r>
              <a:rPr lang="de-DE" sz="1200" kern="1200" dirty="0" smtClean="0">
                <a:solidFill>
                  <a:schemeClr val="tx1"/>
                </a:solidFill>
                <a:effectLst/>
                <a:latin typeface="+mn-lt"/>
                <a:ea typeface="+mn-ea"/>
                <a:cs typeface="+mn-cs"/>
                <a:sym typeface="Wingdings"/>
              </a:rPr>
              <a:t></a:t>
            </a:r>
            <a:r>
              <a:rPr lang="de-DE" sz="1200" kern="1200" dirty="0" smtClean="0">
                <a:solidFill>
                  <a:schemeClr val="tx1"/>
                </a:solidFill>
                <a:effectLst/>
                <a:latin typeface="+mn-lt"/>
                <a:ea typeface="+mn-ea"/>
                <a:cs typeface="+mn-cs"/>
              </a:rPr>
              <a:t> Ehrgeiz</a:t>
            </a:r>
          </a:p>
          <a:p>
            <a:pPr lvl="1"/>
            <a:r>
              <a:rPr lang="de-DE" sz="1200" kern="1200" dirty="0" smtClean="0">
                <a:solidFill>
                  <a:schemeClr val="tx1"/>
                </a:solidFill>
                <a:effectLst/>
                <a:latin typeface="+mn-lt"/>
                <a:ea typeface="+mn-ea"/>
                <a:cs typeface="+mn-cs"/>
              </a:rPr>
              <a:t> </a:t>
            </a:r>
          </a:p>
          <a:p>
            <a:pPr lvl="1"/>
            <a:r>
              <a:rPr lang="de-DE" sz="1200" kern="1200" dirty="0" smtClean="0">
                <a:solidFill>
                  <a:schemeClr val="tx1"/>
                </a:solidFill>
                <a:effectLst/>
                <a:latin typeface="+mn-lt"/>
                <a:ea typeface="+mn-ea"/>
                <a:cs typeface="+mn-cs"/>
              </a:rPr>
              <a:t> </a:t>
            </a:r>
          </a:p>
          <a:p>
            <a:pPr lvl="0"/>
            <a:r>
              <a:rPr lang="de-DE" sz="1200" b="1" kern="1200" dirty="0" smtClean="0">
                <a:solidFill>
                  <a:schemeClr val="tx1"/>
                </a:solidFill>
                <a:effectLst/>
                <a:latin typeface="+mn-lt"/>
                <a:ea typeface="+mn-ea"/>
                <a:cs typeface="+mn-cs"/>
              </a:rPr>
              <a:t>„Herausforderungen“</a:t>
            </a:r>
          </a:p>
          <a:p>
            <a:pPr lvl="1"/>
            <a:r>
              <a:rPr lang="de-DE" sz="1200" kern="1200" dirty="0" smtClean="0">
                <a:solidFill>
                  <a:schemeClr val="tx1"/>
                </a:solidFill>
                <a:effectLst/>
                <a:latin typeface="+mn-lt"/>
                <a:ea typeface="+mn-ea"/>
                <a:cs typeface="+mn-cs"/>
              </a:rPr>
              <a:t>Allgemein</a:t>
            </a:r>
          </a:p>
          <a:p>
            <a:pPr lvl="2"/>
            <a:r>
              <a:rPr lang="de-DE" sz="1200" kern="1200" dirty="0" smtClean="0">
                <a:solidFill>
                  <a:schemeClr val="tx1"/>
                </a:solidFill>
                <a:effectLst/>
                <a:latin typeface="+mn-lt"/>
                <a:ea typeface="+mn-ea"/>
                <a:cs typeface="+mn-cs"/>
              </a:rPr>
              <a:t>Vertrauen (die „Jungen“ muss man auch alleine „werken“ lassen)</a:t>
            </a:r>
          </a:p>
          <a:p>
            <a:pPr lvl="2"/>
            <a:r>
              <a:rPr lang="de-DE" sz="1200" kern="1200" dirty="0" smtClean="0">
                <a:solidFill>
                  <a:schemeClr val="tx1"/>
                </a:solidFill>
                <a:effectLst/>
                <a:latin typeface="+mn-lt"/>
                <a:ea typeface="+mn-ea"/>
                <a:cs typeface="+mn-cs"/>
              </a:rPr>
              <a:t>Pflichtbewusstsein</a:t>
            </a:r>
          </a:p>
          <a:p>
            <a:pPr lvl="2"/>
            <a:r>
              <a:rPr lang="de-DE" sz="1200" kern="1200" dirty="0" smtClean="0">
                <a:solidFill>
                  <a:schemeClr val="tx1"/>
                </a:solidFill>
                <a:effectLst/>
                <a:latin typeface="+mn-lt"/>
                <a:ea typeface="+mn-ea"/>
                <a:cs typeface="+mn-cs"/>
              </a:rPr>
              <a:t>Erweitern des eigenen „Horizonts“</a:t>
            </a:r>
          </a:p>
          <a:p>
            <a:pPr lvl="2"/>
            <a:r>
              <a:rPr lang="de-DE" sz="1200" kern="1200" dirty="0" smtClean="0">
                <a:solidFill>
                  <a:schemeClr val="tx1"/>
                </a:solidFill>
                <a:effectLst/>
                <a:latin typeface="+mn-lt"/>
                <a:ea typeface="+mn-ea"/>
                <a:cs typeface="+mn-cs"/>
              </a:rPr>
              <a:t>Bei allen Tätigkeiten immer aktuell bleiben (am „Puls der Zeit“ bleiben)</a:t>
            </a:r>
          </a:p>
          <a:p>
            <a:pPr lvl="2"/>
            <a:r>
              <a:rPr lang="de-DE" sz="1200" kern="1200" dirty="0" smtClean="0">
                <a:solidFill>
                  <a:schemeClr val="tx1"/>
                </a:solidFill>
                <a:effectLst/>
                <a:latin typeface="+mn-lt"/>
                <a:ea typeface="+mn-ea"/>
                <a:cs typeface="+mn-cs"/>
              </a:rPr>
              <a:t>Bindung an die Feuerwehr</a:t>
            </a:r>
          </a:p>
          <a:p>
            <a:pPr lvl="2"/>
            <a:r>
              <a:rPr lang="de-DE" sz="1200" kern="1200" dirty="0" smtClean="0">
                <a:solidFill>
                  <a:schemeClr val="tx1"/>
                </a:solidFill>
                <a:effectLst/>
                <a:latin typeface="+mn-lt"/>
                <a:ea typeface="+mn-ea"/>
                <a:cs typeface="+mn-cs"/>
              </a:rPr>
              <a:t>Soziale Netzwerke</a:t>
            </a:r>
          </a:p>
          <a:p>
            <a:pPr lvl="2"/>
            <a:r>
              <a:rPr lang="de-DE" sz="1200" kern="1200" dirty="0" smtClean="0">
                <a:solidFill>
                  <a:schemeClr val="tx1"/>
                </a:solidFill>
                <a:effectLst/>
                <a:latin typeface="+mn-lt"/>
                <a:ea typeface="+mn-ea"/>
                <a:cs typeface="+mn-cs"/>
              </a:rPr>
              <a:t>Junge „richtig ansprechen“</a:t>
            </a:r>
          </a:p>
          <a:p>
            <a:pPr lvl="2"/>
            <a:r>
              <a:rPr lang="de-DE" sz="1200" kern="1200" dirty="0" smtClean="0">
                <a:solidFill>
                  <a:schemeClr val="tx1"/>
                </a:solidFill>
                <a:effectLst/>
                <a:latin typeface="+mn-lt"/>
                <a:ea typeface="+mn-ea"/>
                <a:cs typeface="+mn-cs"/>
              </a:rPr>
              <a:t>Kameradschaftspflege</a:t>
            </a:r>
          </a:p>
          <a:p>
            <a:pPr lvl="2"/>
            <a:r>
              <a:rPr lang="de-DE" sz="1200" kern="1200" dirty="0" smtClean="0">
                <a:solidFill>
                  <a:schemeClr val="tx1"/>
                </a:solidFill>
                <a:effectLst/>
                <a:latin typeface="+mn-lt"/>
                <a:ea typeface="+mn-ea"/>
                <a:cs typeface="+mn-cs"/>
              </a:rPr>
              <a:t>Autorität</a:t>
            </a:r>
          </a:p>
          <a:p>
            <a:pPr lvl="2"/>
            <a:r>
              <a:rPr lang="de-DE" sz="1200" kern="1200" dirty="0" smtClean="0">
                <a:solidFill>
                  <a:schemeClr val="tx1"/>
                </a:solidFill>
                <a:effectLst/>
                <a:latin typeface="+mn-lt"/>
                <a:ea typeface="+mn-ea"/>
                <a:cs typeface="+mn-cs"/>
              </a:rPr>
              <a:t>Grenzen setzen</a:t>
            </a:r>
          </a:p>
          <a:p>
            <a:pPr lvl="2"/>
            <a:r>
              <a:rPr lang="de-DE" sz="1200" kern="1200" dirty="0" smtClean="0">
                <a:solidFill>
                  <a:schemeClr val="tx1"/>
                </a:solidFill>
                <a:effectLst/>
                <a:latin typeface="+mn-lt"/>
                <a:ea typeface="+mn-ea"/>
                <a:cs typeface="+mn-cs"/>
              </a:rPr>
              <a:t>Nicht betriebsblind werden</a:t>
            </a:r>
          </a:p>
          <a:p>
            <a:pPr lvl="2"/>
            <a:r>
              <a:rPr lang="de-DE" sz="1200" kern="1200" dirty="0" smtClean="0">
                <a:solidFill>
                  <a:schemeClr val="tx1"/>
                </a:solidFill>
                <a:effectLst/>
                <a:latin typeface="+mn-lt"/>
                <a:ea typeface="+mn-ea"/>
                <a:cs typeface="+mn-cs"/>
              </a:rPr>
              <a:t>Integration</a:t>
            </a:r>
          </a:p>
          <a:p>
            <a:pPr lvl="2"/>
            <a:r>
              <a:rPr lang="de-DE" sz="1200" kern="1200" dirty="0" smtClean="0">
                <a:solidFill>
                  <a:schemeClr val="tx1"/>
                </a:solidFill>
                <a:effectLst/>
                <a:latin typeface="+mn-lt"/>
                <a:ea typeface="+mn-ea"/>
                <a:cs typeface="+mn-cs"/>
              </a:rPr>
              <a:t>Gegenseitige „Zuhören“ – Interesse zeigen</a:t>
            </a:r>
          </a:p>
          <a:p>
            <a:pPr lvl="2"/>
            <a:r>
              <a:rPr lang="de-DE" sz="1200" kern="1200" dirty="0" smtClean="0">
                <a:solidFill>
                  <a:schemeClr val="tx1"/>
                </a:solidFill>
                <a:effectLst/>
                <a:latin typeface="+mn-lt"/>
                <a:ea typeface="+mn-ea"/>
                <a:cs typeface="+mn-cs"/>
              </a:rPr>
              <a:t>Akzeptanz zwischen den Generationen</a:t>
            </a:r>
          </a:p>
          <a:p>
            <a:pPr lvl="2"/>
            <a:r>
              <a:rPr lang="de-DE" sz="1200" kern="1200" dirty="0" smtClean="0">
                <a:solidFill>
                  <a:schemeClr val="tx1"/>
                </a:solidFill>
                <a:effectLst/>
                <a:latin typeface="+mn-lt"/>
                <a:ea typeface="+mn-ea"/>
                <a:cs typeface="+mn-cs"/>
              </a:rPr>
              <a:t>Zeitmanagement beachten:</a:t>
            </a:r>
          </a:p>
          <a:p>
            <a:pPr lvl="3"/>
            <a:r>
              <a:rPr lang="de-DE" sz="1200" kern="1200" dirty="0" smtClean="0">
                <a:solidFill>
                  <a:schemeClr val="tx1"/>
                </a:solidFill>
                <a:effectLst/>
                <a:latin typeface="+mn-lt"/>
                <a:ea typeface="+mn-ea"/>
                <a:cs typeface="+mn-cs"/>
              </a:rPr>
              <a:t>nicht zu viel</a:t>
            </a:r>
          </a:p>
          <a:p>
            <a:pPr lvl="3"/>
            <a:r>
              <a:rPr lang="de-DE" sz="1200" kern="1200" dirty="0" smtClean="0">
                <a:solidFill>
                  <a:schemeClr val="tx1"/>
                </a:solidFill>
                <a:effectLst/>
                <a:latin typeface="+mn-lt"/>
                <a:ea typeface="+mn-ea"/>
                <a:cs typeface="+mn-cs"/>
              </a:rPr>
              <a:t>aber auch nicht zu wenig anbieten</a:t>
            </a:r>
          </a:p>
          <a:p>
            <a:pPr lvl="2"/>
            <a:r>
              <a:rPr lang="de-DE" sz="1200" kern="1200" dirty="0" smtClean="0">
                <a:solidFill>
                  <a:schemeClr val="tx1"/>
                </a:solidFill>
                <a:effectLst/>
                <a:latin typeface="+mn-lt"/>
                <a:ea typeface="+mn-ea"/>
                <a:cs typeface="+mn-cs"/>
              </a:rPr>
              <a:t>vermehrt „Individualisten“</a:t>
            </a:r>
          </a:p>
          <a:p>
            <a:pPr lvl="2"/>
            <a:r>
              <a:rPr lang="de-DE" sz="1200" kern="1200" dirty="0" smtClean="0">
                <a:solidFill>
                  <a:schemeClr val="tx1"/>
                </a:solidFill>
                <a:effectLst/>
                <a:latin typeface="+mn-lt"/>
                <a:ea typeface="+mn-ea"/>
                <a:cs typeface="+mn-cs"/>
              </a:rPr>
              <a:t>zu wenige C-Fahrer</a:t>
            </a:r>
          </a:p>
          <a:p>
            <a:pPr lvl="2"/>
            <a:r>
              <a:rPr lang="de-DE" sz="1200" kern="1200" dirty="0" smtClean="0">
                <a:solidFill>
                  <a:schemeClr val="tx1"/>
                </a:solidFill>
                <a:effectLst/>
                <a:latin typeface="+mn-lt"/>
                <a:ea typeface="+mn-ea"/>
                <a:cs typeface="+mn-cs"/>
              </a:rPr>
              <a:t>Abhängigkeiten (Drogen,…)</a:t>
            </a:r>
          </a:p>
          <a:p>
            <a:pPr lvl="2"/>
            <a:r>
              <a:rPr lang="de-DE" sz="1200" kern="1200" dirty="0" smtClean="0">
                <a:solidFill>
                  <a:schemeClr val="tx1"/>
                </a:solidFill>
                <a:effectLst/>
                <a:latin typeface="+mn-lt"/>
                <a:ea typeface="+mn-ea"/>
                <a:cs typeface="+mn-cs"/>
              </a:rPr>
              <a:t>Führungskräfte müssen für „neues“ aufgeschlossen sein</a:t>
            </a:r>
          </a:p>
          <a:p>
            <a:pPr lvl="2"/>
            <a:r>
              <a:rPr lang="de-DE" sz="1200" kern="1200" dirty="0" smtClean="0">
                <a:solidFill>
                  <a:schemeClr val="tx1"/>
                </a:solidFill>
                <a:effectLst/>
                <a:latin typeface="+mn-lt"/>
                <a:ea typeface="+mn-ea"/>
                <a:cs typeface="+mn-cs"/>
              </a:rPr>
              <a:t>Unterschiedliche Interessen/Gesprächsthemen zwischen „Alt &amp; Jung“</a:t>
            </a:r>
          </a:p>
          <a:p>
            <a:pPr lvl="2"/>
            <a:r>
              <a:rPr lang="de-DE" sz="1200" kern="1200" dirty="0" smtClean="0">
                <a:solidFill>
                  <a:schemeClr val="tx1"/>
                </a:solidFill>
                <a:effectLst/>
                <a:latin typeface="+mn-lt"/>
                <a:ea typeface="+mn-ea"/>
                <a:cs typeface="+mn-cs"/>
              </a:rPr>
              <a:t>Erforderliche Anschaffungen (Bekleidung,…)</a:t>
            </a:r>
          </a:p>
          <a:p>
            <a:pPr lvl="2"/>
            <a:r>
              <a:rPr lang="de-DE" sz="1200" kern="1200" dirty="0" smtClean="0">
                <a:solidFill>
                  <a:schemeClr val="tx1"/>
                </a:solidFill>
                <a:effectLst/>
                <a:latin typeface="+mn-lt"/>
                <a:ea typeface="+mn-ea"/>
                <a:cs typeface="+mn-cs"/>
              </a:rPr>
              <a:t>Junge „Wilde“ lassen sich „wenig“ sagen</a:t>
            </a:r>
          </a:p>
          <a:p>
            <a:pPr lvl="2"/>
            <a:r>
              <a:rPr lang="de-DE" sz="1200" kern="1200" dirty="0" smtClean="0">
                <a:solidFill>
                  <a:schemeClr val="tx1"/>
                </a:solidFill>
                <a:effectLst/>
                <a:latin typeface="+mn-lt"/>
                <a:ea typeface="+mn-ea"/>
                <a:cs typeface="+mn-cs"/>
              </a:rPr>
              <a:t>Gruppenbildung, Mobbing</a:t>
            </a:r>
          </a:p>
          <a:p>
            <a:pPr lvl="1"/>
            <a:r>
              <a:rPr lang="de-DE" sz="1200" kern="1200" dirty="0" smtClean="0">
                <a:solidFill>
                  <a:schemeClr val="tx1"/>
                </a:solidFill>
                <a:effectLst/>
                <a:latin typeface="+mn-lt"/>
                <a:ea typeface="+mn-ea"/>
                <a:cs typeface="+mn-cs"/>
              </a:rPr>
              <a:t> </a:t>
            </a:r>
          </a:p>
          <a:p>
            <a:pPr lvl="1"/>
            <a:r>
              <a:rPr lang="de-DE" sz="1200" kern="1200" dirty="0" smtClean="0">
                <a:solidFill>
                  <a:schemeClr val="tx1"/>
                </a:solidFill>
                <a:effectLst/>
                <a:latin typeface="+mn-lt"/>
                <a:ea typeface="+mn-ea"/>
                <a:cs typeface="+mn-cs"/>
              </a:rPr>
              <a:t>Wissen</a:t>
            </a:r>
          </a:p>
          <a:p>
            <a:pPr lvl="2"/>
            <a:r>
              <a:rPr lang="de-DE" sz="1200" kern="1200" dirty="0" smtClean="0">
                <a:solidFill>
                  <a:schemeClr val="tx1"/>
                </a:solidFill>
                <a:effectLst/>
                <a:latin typeface="+mn-lt"/>
                <a:ea typeface="+mn-ea"/>
                <a:cs typeface="+mn-cs"/>
              </a:rPr>
              <a:t>(zu) wissbegierig</a:t>
            </a:r>
          </a:p>
          <a:p>
            <a:pPr lvl="2"/>
            <a:r>
              <a:rPr lang="de-DE" sz="1200" kern="1200" dirty="0" smtClean="0">
                <a:solidFill>
                  <a:schemeClr val="tx1"/>
                </a:solidFill>
                <a:effectLst/>
                <a:latin typeface="+mn-lt"/>
                <a:ea typeface="+mn-ea"/>
                <a:cs typeface="+mn-cs"/>
              </a:rPr>
              <a:t>Ausbildung (intensiv)</a:t>
            </a:r>
          </a:p>
          <a:p>
            <a:pPr lvl="2"/>
            <a:r>
              <a:rPr lang="de-DE" sz="1200" kern="1200" dirty="0" smtClean="0">
                <a:solidFill>
                  <a:schemeClr val="tx1"/>
                </a:solidFill>
                <a:effectLst/>
                <a:latin typeface="+mn-lt"/>
                <a:ea typeface="+mn-ea"/>
                <a:cs typeface="+mn-cs"/>
              </a:rPr>
              <a:t>Oft bessere Ausbildung der Jungen</a:t>
            </a:r>
          </a:p>
          <a:p>
            <a:pPr lvl="2"/>
            <a:r>
              <a:rPr lang="de-DE" sz="1200" kern="1200" dirty="0" smtClean="0">
                <a:solidFill>
                  <a:schemeClr val="tx1"/>
                </a:solidFill>
                <a:effectLst/>
                <a:latin typeface="+mn-lt"/>
                <a:ea typeface="+mn-ea"/>
                <a:cs typeface="+mn-cs"/>
              </a:rPr>
              <a:t>Anspruchsvolle Ausbildung bieten</a:t>
            </a:r>
          </a:p>
          <a:p>
            <a:pPr lvl="1"/>
            <a:r>
              <a:rPr lang="de-DE" sz="1200" kern="1200" dirty="0" smtClean="0">
                <a:solidFill>
                  <a:schemeClr val="tx1"/>
                </a:solidFill>
                <a:effectLst/>
                <a:latin typeface="+mn-lt"/>
                <a:ea typeface="+mn-ea"/>
                <a:cs typeface="+mn-cs"/>
              </a:rPr>
              <a:t> </a:t>
            </a:r>
          </a:p>
          <a:p>
            <a:pPr lvl="1"/>
            <a:r>
              <a:rPr lang="de-DE" sz="1200" kern="1200" dirty="0" smtClean="0">
                <a:solidFill>
                  <a:schemeClr val="tx1"/>
                </a:solidFill>
                <a:effectLst/>
                <a:latin typeface="+mn-lt"/>
                <a:ea typeface="+mn-ea"/>
                <a:cs typeface="+mn-cs"/>
              </a:rPr>
              <a:t>Motivation, aktive Teilnahme</a:t>
            </a:r>
          </a:p>
          <a:p>
            <a:pPr lvl="2"/>
            <a:r>
              <a:rPr lang="de-DE" sz="1200" kern="1200" dirty="0" smtClean="0">
                <a:solidFill>
                  <a:schemeClr val="tx1"/>
                </a:solidFill>
                <a:effectLst/>
                <a:latin typeface="+mn-lt"/>
                <a:ea typeface="+mn-ea"/>
                <a:cs typeface="+mn-cs"/>
              </a:rPr>
              <a:t>Motivation zum weiterlernen und wiederholen</a:t>
            </a:r>
          </a:p>
          <a:p>
            <a:pPr lvl="2"/>
            <a:r>
              <a:rPr lang="de-DE" sz="1200" kern="1200" dirty="0" smtClean="0">
                <a:solidFill>
                  <a:schemeClr val="tx1"/>
                </a:solidFill>
                <a:effectLst/>
                <a:latin typeface="+mn-lt"/>
                <a:ea typeface="+mn-ea"/>
                <a:cs typeface="+mn-cs"/>
              </a:rPr>
              <a:t>Schlechte körperliche Verfassung</a:t>
            </a:r>
          </a:p>
          <a:p>
            <a:pPr lvl="2"/>
            <a:r>
              <a:rPr lang="de-DE" sz="1200" kern="1200" dirty="0" smtClean="0">
                <a:solidFill>
                  <a:schemeClr val="tx1"/>
                </a:solidFill>
                <a:effectLst/>
                <a:latin typeface="+mn-lt"/>
                <a:ea typeface="+mn-ea"/>
                <a:cs typeface="+mn-cs"/>
              </a:rPr>
              <a:t>Gemeinsame Ziele für alle Altersgruppen finden</a:t>
            </a:r>
          </a:p>
          <a:p>
            <a:pPr lvl="2"/>
            <a:r>
              <a:rPr lang="de-DE" sz="1200" kern="1200" dirty="0" smtClean="0">
                <a:solidFill>
                  <a:schemeClr val="tx1"/>
                </a:solidFill>
                <a:effectLst/>
                <a:latin typeface="+mn-lt"/>
                <a:ea typeface="+mn-ea"/>
                <a:cs typeface="+mn-cs"/>
              </a:rPr>
              <a:t>Motivation allgemein</a:t>
            </a:r>
          </a:p>
          <a:p>
            <a:pPr lvl="0"/>
            <a:endParaRPr lang="de-AT" sz="1400" kern="1200" dirty="0" smtClean="0">
              <a:solidFill>
                <a:schemeClr val="tx1"/>
              </a:solidFill>
              <a:effectLst/>
              <a:latin typeface="+mn-lt"/>
              <a:ea typeface="+mn-ea"/>
              <a:cs typeface="+mn-cs"/>
            </a:endParaRPr>
          </a:p>
          <a:p>
            <a:endParaRPr lang="de-AT" sz="1200" b="1" kern="1200" dirty="0" smtClean="0">
              <a:solidFill>
                <a:schemeClr val="tx1"/>
              </a:solidFill>
              <a:effectLst/>
              <a:latin typeface="+mn-lt"/>
              <a:ea typeface="+mn-ea"/>
              <a:cs typeface="+mn-cs"/>
            </a:endParaRPr>
          </a:p>
          <a:p>
            <a:endParaRPr lang="de-AT" sz="1200" b="1"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rPr>
              <a:t>„Nutzen“ ist klar – aber wie gehen wir mit den „Herausforderungen“ um?</a:t>
            </a:r>
            <a:endParaRPr lang="de-DE" sz="1400" b="1"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Tipps &amp; Tricks</a:t>
            </a:r>
            <a:endParaRPr lang="de-DE" sz="1400"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Steuerungsmöglichkeiten</a:t>
            </a:r>
            <a:endParaRPr lang="de-DE" sz="1400"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Motivation</a:t>
            </a:r>
            <a:endParaRPr lang="de-DE" sz="1400" kern="1200" dirty="0" smtClean="0">
              <a:solidFill>
                <a:schemeClr val="tx1"/>
              </a:solidFill>
              <a:effectLst/>
              <a:latin typeface="+mn-lt"/>
              <a:ea typeface="+mn-ea"/>
              <a:cs typeface="+mn-cs"/>
            </a:endParaRPr>
          </a:p>
          <a:p>
            <a:pPr lvl="1"/>
            <a:r>
              <a:rPr lang="de-AT" sz="1200" kern="1200" dirty="0" smtClean="0">
                <a:solidFill>
                  <a:schemeClr val="tx1"/>
                </a:solidFill>
                <a:effectLst/>
                <a:latin typeface="+mn-lt"/>
                <a:ea typeface="+mn-ea"/>
                <a:cs typeface="+mn-cs"/>
              </a:rPr>
              <a:t>Vorbildwirkung</a:t>
            </a:r>
            <a:endParaRPr lang="de-DE" sz="1400" kern="1200" dirty="0" smtClean="0">
              <a:solidFill>
                <a:schemeClr val="tx1"/>
              </a:solidFill>
              <a:effectLst/>
              <a:latin typeface="+mn-lt"/>
              <a:ea typeface="+mn-ea"/>
              <a:cs typeface="+mn-cs"/>
            </a:endParaRPr>
          </a:p>
          <a:p>
            <a:pPr lvl="0"/>
            <a:endParaRPr lang="de-AT" sz="14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z.B.:</a:t>
            </a: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Neue Medien:</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Den Jungen Berichte für die Homepage verfassen lassen/Homepage gestalten lassen</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Lehrberuf:	Den Mechaniker Lehrling mit den Aufgaben des Einsatzmaschinisten oder Fahrmeisters</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vertraut machen</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Ausbildung: Den Technikinteressierten HTL Schüler ev. zum Sachbearbeiter Nachrichtendienst ausbilden</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Kameradschaft: Einen Tisch für Jung und Alt, statt viele Tische im Feuerwehrhaus; ev. </a:t>
            </a:r>
            <a:r>
              <a:rPr lang="de-AT" sz="1200" kern="1200" dirty="0" err="1" smtClean="0">
                <a:solidFill>
                  <a:schemeClr val="tx1"/>
                </a:solidFill>
                <a:effectLst/>
                <a:latin typeface="+mn-lt"/>
                <a:ea typeface="+mn-ea"/>
                <a:cs typeface="+mn-cs"/>
              </a:rPr>
              <a:t>Wuzzler</a:t>
            </a:r>
            <a:r>
              <a:rPr lang="de-AT" sz="1200" kern="1200" dirty="0" smtClean="0">
                <a:solidFill>
                  <a:schemeClr val="tx1"/>
                </a:solidFill>
                <a:effectLst/>
                <a:latin typeface="+mn-lt"/>
                <a:ea typeface="+mn-ea"/>
                <a:cs typeface="+mn-cs"/>
              </a:rPr>
              <a:t>-, Tischtennistournier für Jung und Alt veranstalten, Organisation eine „Punschstandes“….</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„Übungsgeil“:  Gemeinsam mit einem erfahrenen Kameraden eine Übung ausarbeiten lassen – praktische</a:t>
            </a:r>
            <a:r>
              <a:rPr lang="de-DE"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Erfahrung trifft auf theoretisches Wissen. Selbstständige Organisation einer Wettkampfgruppe</a:t>
            </a:r>
            <a:r>
              <a:rPr lang="de-DE" sz="1200" kern="1200" dirty="0" smtClean="0">
                <a:solidFill>
                  <a:schemeClr val="tx1"/>
                </a:solidFill>
                <a:effectLst/>
                <a:latin typeface="+mn-lt"/>
                <a:ea typeface="+mn-ea"/>
                <a:cs typeface="+mn-cs"/>
              </a:rPr>
              <a:t>.</a:t>
            </a:r>
            <a:r>
              <a:rPr lang="de-DE"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Ideen (von Jungen) für Übungsthemen aufgreifen</a:t>
            </a:r>
            <a:endParaRPr lang="de-DE" sz="1200" kern="1200" dirty="0" smtClean="0">
              <a:solidFill>
                <a:schemeClr val="tx1"/>
              </a:solidFill>
              <a:effectLst/>
              <a:latin typeface="+mn-lt"/>
              <a:ea typeface="+mn-ea"/>
              <a:cs typeface="+mn-cs"/>
            </a:endParaRPr>
          </a:p>
          <a:p>
            <a:pPr lvl="0"/>
            <a:endParaRPr lang="de-DE" sz="14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5</a:t>
            </a:fld>
            <a:endParaRPr lang="de-DE"/>
          </a:p>
        </p:txBody>
      </p:sp>
    </p:spTree>
    <p:extLst>
      <p:ext uri="{BB962C8B-B14F-4D97-AF65-F5344CB8AC3E}">
        <p14:creationId xmlns:p14="http://schemas.microsoft.com/office/powerpoint/2010/main" val="104205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Was tut sich so in diesem Alter?</a:t>
            </a:r>
          </a:p>
          <a:p>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Wenn wir von Entwicklung der Jugendlichen sprechen,  dann kann man diese in Bereiche teilen, und ein Bereich der  dauert so ungefähr vom vierzehnten bis zum einundzwanzigsten Lebensjahr und beginnt mit der Geschlechtsreife.  Mit der Geschlechtsreife sind Mädchen und Burschen somit körperlich erwachsen, das Mädchen wird zur Frau und der Junge zum Mann, so sind sie in gewisser Hinsicht auf der gleichen Stufe wie ihre Eltern.  </a:t>
            </a:r>
            <a:r>
              <a:rPr lang="de-AT" sz="1200" i="1" kern="1200" dirty="0" smtClean="0">
                <a:solidFill>
                  <a:schemeClr val="tx1"/>
                </a:solidFill>
                <a:effectLst/>
                <a:latin typeface="+mn-lt"/>
                <a:ea typeface="+mn-ea"/>
                <a:cs typeface="+mn-cs"/>
              </a:rPr>
              <a:t>Die Jugendlichen sind aber seelisch noch nicht frei. </a:t>
            </a:r>
            <a:r>
              <a:rPr lang="de-AT" sz="1200" kern="1200" dirty="0" smtClean="0">
                <a:solidFill>
                  <a:schemeClr val="tx1"/>
                </a:solidFill>
                <a:effectLst/>
                <a:latin typeface="+mn-lt"/>
                <a:ea typeface="+mn-ea"/>
                <a:cs typeface="+mn-cs"/>
              </a:rPr>
              <a:t>Diese Diskrepanz zwischen Erwachsensein wollen, aber noch nicht können, macht den Jugendlichen als auch ihren Eltern/Betreuern zu schaffen. </a:t>
            </a:r>
            <a:endParaRPr lang="de-DE" sz="1200" kern="1200" dirty="0" smtClean="0">
              <a:solidFill>
                <a:schemeClr val="tx1"/>
              </a:solidFill>
              <a:effectLst/>
              <a:latin typeface="+mn-lt"/>
              <a:ea typeface="+mn-ea"/>
              <a:cs typeface="+mn-cs"/>
            </a:endParaRPr>
          </a:p>
          <a:p>
            <a:pPr lvl="0"/>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Die</a:t>
            </a:r>
            <a:r>
              <a:rPr lang="de-DE" sz="1200" b="0" kern="1200" baseline="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(Haupt-)Bedürfnisse in dieser Zeit sind:</a:t>
            </a:r>
            <a:endParaRPr lang="de-DE" sz="1200" kern="1200" dirty="0" smtClean="0">
              <a:solidFill>
                <a:schemeClr val="tx1"/>
              </a:solidFill>
              <a:effectLst/>
              <a:latin typeface="+mn-lt"/>
              <a:ea typeface="+mn-ea"/>
              <a:cs typeface="+mn-cs"/>
            </a:endParaRPr>
          </a:p>
          <a:p>
            <a:pPr lvl="0"/>
            <a:r>
              <a:rPr lang="de-DE" sz="1200" b="1" kern="1200" dirty="0" smtClean="0">
                <a:solidFill>
                  <a:schemeClr val="tx1"/>
                </a:solidFill>
                <a:effectLst/>
                <a:latin typeface="+mn-lt"/>
                <a:ea typeface="+mn-ea"/>
                <a:cs typeface="+mn-cs"/>
              </a:rPr>
              <a:t>1. Physiologische Bedürfnisse:</a:t>
            </a:r>
            <a:r>
              <a:rPr lang="de-DE" sz="1200" kern="1200" dirty="0" smtClean="0">
                <a:solidFill>
                  <a:schemeClr val="tx1"/>
                </a:solidFill>
                <a:effectLst/>
                <a:latin typeface="+mn-lt"/>
                <a:ea typeface="+mn-ea"/>
                <a:cs typeface="+mn-cs"/>
              </a:rPr>
              <a:t> Der Wunsch nach körperlicher und sexueller Bestätigung sowie der Wunsch nach Anerkennung der eigenen körperlichen Bedürfnisse.</a:t>
            </a:r>
            <a:br>
              <a:rPr lang="de-DE" sz="1200" kern="1200" dirty="0" smtClean="0">
                <a:solidFill>
                  <a:schemeClr val="tx1"/>
                </a:solidFill>
                <a:effectLst/>
                <a:latin typeface="+mn-lt"/>
                <a:ea typeface="+mn-ea"/>
                <a:cs typeface="+mn-cs"/>
              </a:rPr>
            </a:br>
            <a:endParaRPr lang="de-DE" sz="1200" kern="1200" dirty="0" smtClean="0">
              <a:solidFill>
                <a:schemeClr val="tx1"/>
              </a:solidFill>
              <a:effectLst/>
              <a:latin typeface="+mn-lt"/>
              <a:ea typeface="+mn-ea"/>
              <a:cs typeface="+mn-cs"/>
            </a:endParaRPr>
          </a:p>
          <a:p>
            <a:pPr lvl="0"/>
            <a:r>
              <a:rPr lang="de-DE" sz="1200" b="1" kern="1200" dirty="0" smtClean="0">
                <a:solidFill>
                  <a:schemeClr val="tx1"/>
                </a:solidFill>
                <a:effectLst/>
                <a:latin typeface="+mn-lt"/>
                <a:ea typeface="+mn-ea"/>
                <a:cs typeface="+mn-cs"/>
              </a:rPr>
              <a:t>2. </a:t>
            </a:r>
            <a:r>
              <a:rPr lang="de-AT" sz="1200" b="1" kern="1200" dirty="0" smtClean="0">
                <a:solidFill>
                  <a:schemeClr val="tx1"/>
                </a:solidFill>
                <a:effectLst/>
                <a:latin typeface="+mn-lt"/>
                <a:ea typeface="+mn-ea"/>
                <a:cs typeface="+mn-cs"/>
              </a:rPr>
              <a:t>Sicherheitsbedürfnis:</a:t>
            </a:r>
            <a:r>
              <a:rPr lang="de-AT" sz="1200" kern="1200" dirty="0" smtClean="0">
                <a:solidFill>
                  <a:schemeClr val="tx1"/>
                </a:solidFill>
                <a:effectLst/>
                <a:latin typeface="+mn-lt"/>
                <a:ea typeface="+mn-ea"/>
                <a:cs typeface="+mn-cs"/>
              </a:rPr>
              <a:t> Durch die körperliche und seelische Reifung entstehen neue Nuancen von Wunsch nach Sicherheit. Vor allem seelische Sicherheit wird weniger innerhalb der Familie sondern eher bei Gleichaltrigen gesucht.</a:t>
            </a:r>
            <a:br>
              <a:rPr lang="de-AT" sz="1200" kern="1200" dirty="0" smtClean="0">
                <a:solidFill>
                  <a:schemeClr val="tx1"/>
                </a:solidFill>
                <a:effectLst/>
                <a:latin typeface="+mn-lt"/>
                <a:ea typeface="+mn-ea"/>
                <a:cs typeface="+mn-cs"/>
              </a:rPr>
            </a:br>
            <a:endParaRPr lang="de-DE" sz="1200"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rPr>
              <a:t>3. Unabhängigkeitsbedürfnis:</a:t>
            </a:r>
            <a:r>
              <a:rPr lang="de-AT" sz="1200" kern="1200" dirty="0" smtClean="0">
                <a:solidFill>
                  <a:schemeClr val="tx1"/>
                </a:solidFill>
                <a:effectLst/>
                <a:latin typeface="+mn-lt"/>
                <a:ea typeface="+mn-ea"/>
                <a:cs typeface="+mn-cs"/>
              </a:rPr>
              <a:t> Reifungsabläufe und gesellschaftliche Erwartungen erhöhen den Druck nach Unabhängigkeit. Der Zuwachs der kognitiven Fähigkeiten verschärft zusätzlich die Situation und führt zu Auseinandersetzungen mit Verboten und Erwartungen der Eltern. </a:t>
            </a:r>
            <a:endParaRPr lang="de-DE" sz="1200" kern="1200" dirty="0" smtClean="0">
              <a:solidFill>
                <a:schemeClr val="tx1"/>
              </a:solidFill>
              <a:effectLst/>
              <a:latin typeface="+mn-lt"/>
              <a:ea typeface="+mn-ea"/>
              <a:cs typeface="+mn-cs"/>
            </a:endParaRPr>
          </a:p>
          <a:p>
            <a:pPr lvl="0"/>
            <a:r>
              <a:rPr lang="de-DE" sz="1200" kern="1200" dirty="0" smtClean="0">
                <a:solidFill>
                  <a:schemeClr val="tx1"/>
                </a:solidFill>
                <a:effectLst/>
                <a:latin typeface="+mn-lt"/>
                <a:ea typeface="+mn-ea"/>
                <a:cs typeface="+mn-cs"/>
              </a:rPr>
              <a:t> </a:t>
            </a:r>
          </a:p>
          <a:p>
            <a:r>
              <a:rPr lang="de-AT" sz="1200" b="1" kern="1200" dirty="0" smtClean="0">
                <a:solidFill>
                  <a:schemeClr val="tx1"/>
                </a:solidFill>
                <a:effectLst/>
                <a:latin typeface="+mn-lt"/>
                <a:ea typeface="+mn-ea"/>
                <a:cs typeface="+mn-cs"/>
              </a:rPr>
              <a:t>4. Bedürfnis nach Zugehörigkeit</a:t>
            </a:r>
            <a:r>
              <a:rPr lang="de-AT" sz="1200" kern="1200" dirty="0" smtClean="0">
                <a:solidFill>
                  <a:schemeClr val="tx1"/>
                </a:solidFill>
                <a:effectLst/>
                <a:latin typeface="+mn-lt"/>
                <a:ea typeface="+mn-ea"/>
                <a:cs typeface="+mn-cs"/>
              </a:rPr>
              <a:t>: Das Gefühl, nicht verstanden zu werden, der Unabhängigkeitsdrang sowie die neuen kognitiven Möglichkeiten führen vielfach zu einer Isolierung, was wiederum ein Bedürfnis nach Liebe und Zuneigung hervorruft. </a:t>
            </a:r>
            <a:endParaRPr lang="de-DE" sz="1200" kern="1200" dirty="0" smtClean="0">
              <a:solidFill>
                <a:schemeClr val="tx1"/>
              </a:solidFill>
              <a:effectLst/>
              <a:latin typeface="+mn-lt"/>
              <a:ea typeface="+mn-ea"/>
              <a:cs typeface="+mn-cs"/>
            </a:endParaRPr>
          </a:p>
          <a:p>
            <a:pPr lvl="0"/>
            <a:endParaRPr lang="de-AT" sz="1200" b="1" kern="1200" dirty="0" smtClean="0">
              <a:solidFill>
                <a:schemeClr val="tx1"/>
              </a:solidFill>
              <a:effectLst/>
              <a:latin typeface="+mn-lt"/>
              <a:ea typeface="+mn-ea"/>
              <a:cs typeface="+mn-cs"/>
            </a:endParaRPr>
          </a:p>
          <a:p>
            <a:pPr lvl="0"/>
            <a:r>
              <a:rPr lang="de-AT" sz="1200" b="1" kern="1200" dirty="0" smtClean="0">
                <a:solidFill>
                  <a:schemeClr val="tx1"/>
                </a:solidFill>
                <a:effectLst/>
                <a:latin typeface="+mn-lt"/>
                <a:ea typeface="+mn-ea"/>
                <a:cs typeface="+mn-cs"/>
              </a:rPr>
              <a:t>5. Leistungsbedürfnis</a:t>
            </a:r>
            <a:r>
              <a:rPr lang="de-AT" sz="1200" kern="1200" dirty="0" smtClean="0">
                <a:solidFill>
                  <a:schemeClr val="tx1"/>
                </a:solidFill>
                <a:effectLst/>
                <a:latin typeface="+mn-lt"/>
                <a:ea typeface="+mn-ea"/>
                <a:cs typeface="+mn-cs"/>
              </a:rPr>
              <a:t> (Leistungsmotivation): Der Versuch, das andere Geschlecht durch Leistung zu beeindrucken, um Achtung und Wertschätzung zu gewinnen. </a:t>
            </a:r>
            <a:endParaRPr lang="de-DE" sz="1200" kern="1200" dirty="0" smtClean="0">
              <a:solidFill>
                <a:schemeClr val="tx1"/>
              </a:solidFill>
              <a:effectLst/>
              <a:latin typeface="+mn-lt"/>
              <a:ea typeface="+mn-ea"/>
              <a:cs typeface="+mn-cs"/>
            </a:endParaRPr>
          </a:p>
          <a:p>
            <a:pPr lvl="0"/>
            <a:endParaRPr lang="de-AT" sz="1200" b="1" kern="1200" dirty="0" smtClean="0">
              <a:solidFill>
                <a:schemeClr val="tx1"/>
              </a:solidFill>
              <a:effectLst/>
              <a:latin typeface="+mn-lt"/>
              <a:ea typeface="+mn-ea"/>
              <a:cs typeface="+mn-cs"/>
            </a:endParaRPr>
          </a:p>
          <a:p>
            <a:pPr lvl="0"/>
            <a:r>
              <a:rPr lang="de-AT" sz="1200" b="1" kern="1200" dirty="0" smtClean="0">
                <a:solidFill>
                  <a:schemeClr val="tx1"/>
                </a:solidFill>
                <a:effectLst/>
                <a:latin typeface="+mn-lt"/>
                <a:ea typeface="+mn-ea"/>
                <a:cs typeface="+mn-cs"/>
              </a:rPr>
              <a:t>6. Bedürfnis nach Selbstverwirklichung und Ich-Entwicklung:</a:t>
            </a:r>
            <a:r>
              <a:rPr lang="de-AT" sz="1200" kern="1200" dirty="0" smtClean="0">
                <a:solidFill>
                  <a:schemeClr val="tx1"/>
                </a:solidFill>
                <a:effectLst/>
                <a:latin typeface="+mn-lt"/>
                <a:ea typeface="+mn-ea"/>
                <a:cs typeface="+mn-cs"/>
              </a:rPr>
              <a:t> Die Selbstverwirklichung und Ich-Entwicklung sind oft mit Leistungsmotivation verknüpft und mit dem Bedürfnis, anerkannt und akzeptiert zu werden. Die Motivation zur Entwicklung der eigenen Persönlichkeit hängt stark mit der Entwicklung eines günstigen Selbstkonzeptes zusammen. </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6</a:t>
            </a:fld>
            <a:endParaRPr lang="de-DE"/>
          </a:p>
        </p:txBody>
      </p:sp>
    </p:spTree>
    <p:extLst>
      <p:ext uri="{BB962C8B-B14F-4D97-AF65-F5344CB8AC3E}">
        <p14:creationId xmlns:p14="http://schemas.microsoft.com/office/powerpoint/2010/main" val="235998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50E2E55-AE48-40EB-A3A7-5C5E218EEC05}" type="slidenum">
              <a:rPr lang="de-DE" smtClean="0"/>
              <a:t>7</a:t>
            </a:fld>
            <a:endParaRPr lang="de-DE"/>
          </a:p>
        </p:txBody>
      </p:sp>
    </p:spTree>
    <p:extLst>
      <p:ext uri="{BB962C8B-B14F-4D97-AF65-F5344CB8AC3E}">
        <p14:creationId xmlns:p14="http://schemas.microsoft.com/office/powerpoint/2010/main" val="638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solidFill>
                  <a:schemeClr val="tx1"/>
                </a:solidFill>
                <a:latin typeface="+mn-lt"/>
              </a:rPr>
              <a:t>Wo? </a:t>
            </a:r>
          </a:p>
          <a:p>
            <a:endParaRPr lang="de-AT" dirty="0" smtClean="0">
              <a:solidFill>
                <a:schemeClr val="tx1"/>
              </a:solidFill>
              <a:latin typeface="+mn-lt"/>
            </a:endParaRPr>
          </a:p>
          <a:p>
            <a:r>
              <a:rPr lang="de-DE" sz="1200" kern="1200" dirty="0" smtClean="0">
                <a:solidFill>
                  <a:schemeClr val="tx1"/>
                </a:solidFill>
                <a:effectLst/>
                <a:latin typeface="+mn-lt"/>
                <a:ea typeface="+mn-ea"/>
                <a:cs typeface="+mn-cs"/>
              </a:rPr>
              <a:t>1) Kommunikation mit anderen Jugendbetreuern sowie Erfahrungsaustausch untereinander.</a:t>
            </a:r>
          </a:p>
          <a:p>
            <a:r>
              <a:rPr lang="de-DE" sz="1200" kern="1200" dirty="0" smtClean="0">
                <a:solidFill>
                  <a:schemeClr val="tx1"/>
                </a:solidFill>
                <a:effectLst/>
                <a:latin typeface="+mn-lt"/>
                <a:ea typeface="+mn-ea"/>
                <a:cs typeface="+mn-cs"/>
              </a:rPr>
              <a:t>Mit erfahrenen Kameraden und  Eltern oder sogar befreundeten Lehrern oder Pädagogen.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2) Für außergewöhnliche und bestimmte Herausforderungen mit Jugendlichen kann man sich auch an folgende Stellen wenden.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Rat auf Draht</a:t>
            </a:r>
          </a:p>
          <a:p>
            <a:r>
              <a:rPr lang="de-DE" sz="1200" kern="1200" dirty="0" smtClean="0">
                <a:solidFill>
                  <a:schemeClr val="tx1"/>
                </a:solidFill>
                <a:effectLst/>
                <a:latin typeface="+mn-lt"/>
                <a:ea typeface="+mn-ea"/>
                <a:cs typeface="+mn-cs"/>
              </a:rPr>
              <a:t>Bei "147 Rat auf Draht" wirst du von Experten und Expertinnen betreut: von Psycholog(</a:t>
            </a:r>
            <a:r>
              <a:rPr lang="de-DE" sz="1200" kern="1200" dirty="0" err="1" smtClean="0">
                <a:solidFill>
                  <a:schemeClr val="tx1"/>
                </a:solidFill>
                <a:effectLst/>
                <a:latin typeface="+mn-lt"/>
                <a:ea typeface="+mn-ea"/>
                <a:cs typeface="+mn-cs"/>
              </a:rPr>
              <a:t>inn</a:t>
            </a:r>
            <a:r>
              <a:rPr lang="de-DE" sz="1200" kern="1200" dirty="0" smtClean="0">
                <a:solidFill>
                  <a:schemeClr val="tx1"/>
                </a:solidFill>
                <a:effectLst/>
                <a:latin typeface="+mn-lt"/>
                <a:ea typeface="+mn-ea"/>
                <a:cs typeface="+mn-cs"/>
              </a:rPr>
              <a:t>)en, Psychotherapeut(</a:t>
            </a:r>
            <a:r>
              <a:rPr lang="de-DE" sz="1200" kern="1200" dirty="0" err="1" smtClean="0">
                <a:solidFill>
                  <a:schemeClr val="tx1"/>
                </a:solidFill>
                <a:effectLst/>
                <a:latin typeface="+mn-lt"/>
                <a:ea typeface="+mn-ea"/>
                <a:cs typeface="+mn-cs"/>
              </a:rPr>
              <a:t>inn</a:t>
            </a:r>
            <a:r>
              <a:rPr lang="de-DE" sz="1200" kern="1200" dirty="0" smtClean="0">
                <a:solidFill>
                  <a:schemeClr val="tx1"/>
                </a:solidFill>
                <a:effectLst/>
                <a:latin typeface="+mn-lt"/>
                <a:ea typeface="+mn-ea"/>
                <a:cs typeface="+mn-cs"/>
              </a:rPr>
              <a:t>)en, Lebens- und Sozialberater(innen) und einem Juristen. Und die sind alle ganz und gar nicht verstaubt.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147 </a:t>
            </a:r>
            <a:r>
              <a:rPr lang="de-DE" sz="1200" u="sng" kern="1200" dirty="0" smtClean="0">
                <a:solidFill>
                  <a:schemeClr val="tx1"/>
                </a:solidFill>
                <a:effectLst/>
                <a:latin typeface="+mn-lt"/>
                <a:ea typeface="+mn-ea"/>
                <a:cs typeface="+mn-cs"/>
                <a:hlinkClick r:id="rId3"/>
              </a:rPr>
              <a:t>http://rataufdraht.orf.at/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Kummernummer,</a:t>
            </a:r>
          </a:p>
          <a:p>
            <a:r>
              <a:rPr lang="de-DE" sz="1200" kern="1200" dirty="0" smtClean="0">
                <a:solidFill>
                  <a:schemeClr val="tx1"/>
                </a:solidFill>
                <a:effectLst/>
                <a:latin typeface="+mn-lt"/>
                <a:ea typeface="+mn-ea"/>
                <a:cs typeface="+mn-cs"/>
              </a:rPr>
              <a:t>Seit 1983 finden Anruferinnen und Anrufer bei der Ö3-Kummernummer Trost und Rat in den verschiedenen Lebenslagen. Wer die Kurzrufnummer 116 123 wählt, erreicht eine oder einen der rund 100 ehrenamtlichen Beraterinnen und Berater, die vom Roten Kreuz geschult und organisiert werden.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116 123 </a:t>
            </a:r>
            <a:r>
              <a:rPr lang="de-DE" sz="1200" u="sng" kern="1200" dirty="0" smtClean="0">
                <a:solidFill>
                  <a:schemeClr val="tx1"/>
                </a:solidFill>
                <a:effectLst/>
                <a:latin typeface="+mn-lt"/>
                <a:ea typeface="+mn-ea"/>
                <a:cs typeface="+mn-cs"/>
                <a:hlinkClick r:id="rId4"/>
              </a:rPr>
              <a:t>http://kundendienst.orf.at/service/humanitaeres/kummernummer.html</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3) Und hier eine sehr spezifische Anlaufstelle:</a:t>
            </a:r>
          </a:p>
          <a:p>
            <a:r>
              <a:rPr lang="de-DE" sz="1200" kern="1200" dirty="0" smtClean="0">
                <a:solidFill>
                  <a:schemeClr val="tx1"/>
                </a:solidFill>
                <a:effectLst/>
                <a:latin typeface="+mn-lt"/>
                <a:ea typeface="+mn-ea"/>
                <a:cs typeface="+mn-cs"/>
              </a:rPr>
              <a:t>Möwe,</a:t>
            </a:r>
          </a:p>
          <a:p>
            <a:r>
              <a:rPr lang="de-DE" sz="1200" kern="1200" dirty="0" smtClean="0">
                <a:solidFill>
                  <a:schemeClr val="tx1"/>
                </a:solidFill>
                <a:effectLst/>
                <a:latin typeface="+mn-lt"/>
                <a:ea typeface="+mn-ea"/>
                <a:cs typeface="+mn-cs"/>
              </a:rPr>
              <a:t>Die Möwe; Unabhängiger Verein für minderjährige Opfer von seelischer, körperlicher und sexueller Gewalt und deren Bezugspersonen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0800 80 80 88</a:t>
            </a:r>
            <a:r>
              <a:rPr lang="de-DE" sz="1200" kern="1200" baseline="0" dirty="0" smtClean="0">
                <a:solidFill>
                  <a:schemeClr val="tx1"/>
                </a:solidFill>
                <a:effectLst/>
                <a:latin typeface="+mn-lt"/>
                <a:ea typeface="+mn-ea"/>
                <a:cs typeface="+mn-cs"/>
              </a:rPr>
              <a:t> </a:t>
            </a:r>
            <a:r>
              <a:rPr lang="de-DE" sz="1200" u="sng" kern="1200" dirty="0" smtClean="0">
                <a:solidFill>
                  <a:schemeClr val="tx1"/>
                </a:solidFill>
                <a:effectLst/>
                <a:latin typeface="+mn-lt"/>
                <a:ea typeface="+mn-ea"/>
                <a:cs typeface="+mn-cs"/>
                <a:hlinkClick r:id="rId5"/>
              </a:rPr>
              <a:t>http://www.die-moewe.at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4) Weitere Unterstützung unter help.gv.at, oder dem </a:t>
            </a:r>
            <a:r>
              <a:rPr lang="de-DE" sz="1200" kern="1200" dirty="0" err="1" smtClean="0">
                <a:solidFill>
                  <a:schemeClr val="tx1"/>
                </a:solidFill>
                <a:effectLst/>
                <a:latin typeface="+mn-lt"/>
                <a:ea typeface="+mn-ea"/>
                <a:cs typeface="+mn-cs"/>
              </a:rPr>
              <a:t>NÖ.Jugendreferat</a:t>
            </a:r>
            <a:r>
              <a:rPr lang="de-DE" sz="1200" kern="1200" dirty="0" smtClean="0">
                <a:solidFill>
                  <a:schemeClr val="tx1"/>
                </a:solidFill>
                <a:effectLst/>
                <a:latin typeface="+mn-lt"/>
                <a:ea typeface="+mn-ea"/>
                <a:cs typeface="+mn-cs"/>
              </a:rPr>
              <a:t> </a:t>
            </a:r>
          </a:p>
          <a:p>
            <a:endParaRPr lang="de-AT" dirty="0" smtClean="0">
              <a:solidFill>
                <a:schemeClr val="tx1"/>
              </a:solidFill>
              <a:latin typeface="+mn-lt"/>
            </a:endParaRPr>
          </a:p>
          <a:p>
            <a:endParaRPr lang="de-AT" dirty="0" smtClean="0">
              <a:solidFill>
                <a:schemeClr val="tx1"/>
              </a:solidFill>
              <a:latin typeface="+mn-lt"/>
            </a:endParaRPr>
          </a:p>
          <a:p>
            <a:r>
              <a:rPr lang="de-AT" b="1" dirty="0" smtClean="0">
                <a:solidFill>
                  <a:schemeClr val="tx1"/>
                </a:solidFill>
                <a:latin typeface="+mn-lt"/>
              </a:rPr>
              <a:t>Für wen?</a:t>
            </a:r>
            <a:endParaRPr lang="de-DE" sz="3600" b="1" dirty="0" smtClean="0">
              <a:solidFill>
                <a:schemeClr val="tx1"/>
              </a:solidFill>
              <a:latin typeface="+mn-lt"/>
            </a:endParaRPr>
          </a:p>
          <a:p>
            <a:r>
              <a:rPr lang="de-AT" sz="3600" b="0" dirty="0" smtClean="0">
                <a:solidFill>
                  <a:schemeClr val="tx1"/>
                </a:solidFill>
                <a:latin typeface="+mn-lt"/>
              </a:rPr>
              <a:t>	für jeden der Unterstützung benötigt!</a:t>
            </a:r>
          </a:p>
          <a:p>
            <a:endParaRPr lang="de-DE" sz="3600" b="1" dirty="0" smtClean="0">
              <a:solidFill>
                <a:schemeClr val="tx1"/>
              </a:solidFill>
              <a:latin typeface="+mn-lt"/>
            </a:endParaRPr>
          </a:p>
          <a:p>
            <a:endParaRPr lang="de-AT" dirty="0" smtClean="0">
              <a:solidFill>
                <a:schemeClr val="tx1"/>
              </a:solidFill>
              <a:latin typeface="+mn-lt"/>
            </a:endParaRPr>
          </a:p>
          <a:p>
            <a:r>
              <a:rPr lang="de-DE" sz="1200" kern="1200" dirty="0" smtClean="0">
                <a:solidFill>
                  <a:schemeClr val="tx1"/>
                </a:solidFill>
                <a:effectLst/>
                <a:latin typeface="+mn-lt"/>
                <a:ea typeface="+mn-ea"/>
                <a:cs typeface="+mn-cs"/>
              </a:rPr>
              <a:t>Hier kann der Moderator nur die Frage in das Auditorium stellen und dann bestätigen dass hier alle anrufen dürfen</a:t>
            </a:r>
          </a:p>
          <a:p>
            <a:r>
              <a:rPr lang="de-DE" sz="1200" kern="1200" dirty="0" smtClean="0">
                <a:solidFill>
                  <a:schemeClr val="tx1"/>
                </a:solidFill>
                <a:effectLst/>
                <a:latin typeface="+mn-lt"/>
                <a:ea typeface="+mn-ea"/>
                <a:cs typeface="+mn-cs"/>
              </a:rPr>
              <a:t>Jugendliche, Jugendbetreuer, Eltern...</a:t>
            </a:r>
          </a:p>
          <a:p>
            <a:endParaRPr lang="de-AT" dirty="0" smtClean="0">
              <a:solidFill>
                <a:schemeClr val="tx1"/>
              </a:solidFill>
              <a:latin typeface="+mn-lt"/>
            </a:endParaRPr>
          </a:p>
          <a:p>
            <a:endParaRPr lang="de-AT" dirty="0" smtClean="0">
              <a:solidFill>
                <a:schemeClr val="tx1"/>
              </a:solidFill>
              <a:latin typeface="+mn-lt"/>
            </a:endParaRPr>
          </a:p>
          <a:p>
            <a:r>
              <a:rPr lang="de-AT" dirty="0" smtClean="0">
                <a:solidFill>
                  <a:schemeClr val="tx1"/>
                </a:solidFill>
                <a:latin typeface="+mn-lt"/>
              </a:rPr>
              <a:t>Umgang mit Jungen </a:t>
            </a:r>
            <a:r>
              <a:rPr lang="de-AT" dirty="0" smtClean="0">
                <a:solidFill>
                  <a:schemeClr val="tx1"/>
                </a:solidFill>
                <a:latin typeface="+mn-lt"/>
                <a:sym typeface="Wingdings"/>
              </a:rPr>
              <a:t></a:t>
            </a:r>
            <a:r>
              <a:rPr lang="de-AT" dirty="0" smtClean="0">
                <a:solidFill>
                  <a:schemeClr val="tx1"/>
                </a:solidFill>
                <a:latin typeface="+mn-lt"/>
              </a:rPr>
              <a:t> Überleitung in die Brandschutzerziehung</a:t>
            </a:r>
            <a:endParaRPr lang="de-DE" sz="3600" dirty="0" smtClean="0">
              <a:solidFill>
                <a:schemeClr val="tx1"/>
              </a:solidFill>
              <a:latin typeface="+mn-lt"/>
            </a:endParaRPr>
          </a:p>
          <a:p>
            <a:endParaRPr lang="de-DE" dirty="0"/>
          </a:p>
        </p:txBody>
      </p:sp>
      <p:sp>
        <p:nvSpPr>
          <p:cNvPr id="4" name="Foliennummernplatzhalter 3"/>
          <p:cNvSpPr>
            <a:spLocks noGrp="1"/>
          </p:cNvSpPr>
          <p:nvPr>
            <p:ph type="sldNum" sz="quarter" idx="10"/>
          </p:nvPr>
        </p:nvSpPr>
        <p:spPr/>
        <p:txBody>
          <a:bodyPr/>
          <a:lstStyle/>
          <a:p>
            <a:fld id="{A50E2E55-AE48-40EB-A3A7-5C5E218EEC05}" type="slidenum">
              <a:rPr lang="de-DE" smtClean="0"/>
              <a:t>8</a:t>
            </a:fld>
            <a:endParaRPr lang="de-DE"/>
          </a:p>
        </p:txBody>
      </p:sp>
    </p:spTree>
    <p:extLst>
      <p:ext uri="{BB962C8B-B14F-4D97-AF65-F5344CB8AC3E}">
        <p14:creationId xmlns:p14="http://schemas.microsoft.com/office/powerpoint/2010/main" val="324193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err="1" smtClean="0">
                <a:solidFill>
                  <a:schemeClr val="tx1"/>
                </a:solidFill>
                <a:effectLst/>
                <a:latin typeface="+mn-lt"/>
                <a:ea typeface="+mn-ea"/>
                <a:cs typeface="+mn-cs"/>
              </a:rPr>
              <a:t>Gemeinsam.Sicher.Feuerwehr</a:t>
            </a:r>
            <a:r>
              <a:rPr lang="de-DE" sz="1200" i="1" kern="1200" dirty="0" smtClean="0">
                <a:solidFill>
                  <a:schemeClr val="tx1"/>
                </a:solidFill>
                <a:effectLst/>
                <a:latin typeface="+mn-lt"/>
                <a:ea typeface="+mn-ea"/>
                <a:cs typeface="+mn-cs"/>
              </a:rPr>
              <a:t>.  Ein Projekt des ÖBFV, welches durch den OÖ Landesfeuerwehrverband aufgegriffen und in Zusammenarbeit des Instituts </a:t>
            </a:r>
            <a:r>
              <a:rPr lang="de-DE" sz="1200" i="1" kern="1200" dirty="0" err="1" smtClean="0">
                <a:solidFill>
                  <a:schemeClr val="tx1"/>
                </a:solidFill>
                <a:effectLst/>
                <a:latin typeface="+mn-lt"/>
                <a:ea typeface="+mn-ea"/>
                <a:cs typeface="+mn-cs"/>
              </a:rPr>
              <a:t>Retzel</a:t>
            </a:r>
            <a:r>
              <a:rPr lang="de-DE" sz="1200" i="1" kern="1200" dirty="0" smtClean="0">
                <a:solidFill>
                  <a:schemeClr val="tx1"/>
                </a:solidFill>
                <a:effectLst/>
                <a:latin typeface="+mn-lt"/>
                <a:ea typeface="+mn-ea"/>
                <a:cs typeface="+mn-cs"/>
              </a:rPr>
              <a:t> – welches Lehrbücher erstellt – umgesetzt wird. Dieses Projekt umfasst die Aufgaben der Feuerwehr, sowie Brand- und Katastrophenschutz vom Kindergarten bis zur Hochschule zu thematisieren. Der Bereich Kindergarten und Volksschule ist bereits fertig. Jeweils eine Mappe für Kindergarten als auch Volksschule ist fertig. </a:t>
            </a: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50E2E55-AE48-40EB-A3A7-5C5E218EEC05}" type="slidenum">
              <a:rPr lang="de-DE" smtClean="0"/>
              <a:t>9</a:t>
            </a:fld>
            <a:endParaRPr lang="de-DE"/>
          </a:p>
        </p:txBody>
      </p:sp>
    </p:spTree>
    <p:extLst>
      <p:ext uri="{BB962C8B-B14F-4D97-AF65-F5344CB8AC3E}">
        <p14:creationId xmlns:p14="http://schemas.microsoft.com/office/powerpoint/2010/main" val="265056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AT" altLang="de-DE"/>
          </a:p>
        </p:txBody>
      </p:sp>
      <p:sp>
        <p:nvSpPr>
          <p:cNvPr id="5" name="Fußzeilenplatzhalter 4"/>
          <p:cNvSpPr>
            <a:spLocks noGrp="1"/>
          </p:cNvSpPr>
          <p:nvPr>
            <p:ph type="ftr" sz="quarter" idx="11"/>
          </p:nvPr>
        </p:nvSpPr>
        <p:spPr/>
        <p:txBody>
          <a:bodyPr/>
          <a:lstStyle>
            <a:lvl1pPr>
              <a:defRPr/>
            </a:lvl1pPr>
          </a:lstStyle>
          <a:p>
            <a:r>
              <a:rPr lang="de-AT" altLang="de-DE" dirty="0" smtClean="0"/>
              <a:t>Feuerwehrkommandantenfortbildung 2013/2014</a:t>
            </a:r>
          </a:p>
          <a:p>
            <a:endParaRPr lang="de-AT" altLang="de-DE" dirty="0"/>
          </a:p>
        </p:txBody>
      </p:sp>
      <p:sp>
        <p:nvSpPr>
          <p:cNvPr id="6" name="Foliennummernplatzhalter 5"/>
          <p:cNvSpPr>
            <a:spLocks noGrp="1"/>
          </p:cNvSpPr>
          <p:nvPr>
            <p:ph type="sldNum" sz="quarter" idx="12"/>
          </p:nvPr>
        </p:nvSpPr>
        <p:spPr/>
        <p:txBody>
          <a:bodyPr/>
          <a:lstStyle>
            <a:lvl1pPr>
              <a:defRPr/>
            </a:lvl1pPr>
          </a:lstStyle>
          <a:p>
            <a:fld id="{547508F2-FBF2-494E-9094-C76238B21A16}" type="slidenum">
              <a:rPr lang="de-AT" altLang="de-DE"/>
              <a:pPr/>
              <a:t>‹Nr.›</a:t>
            </a:fld>
            <a:endParaRPr lang="de-AT" altLang="de-DE"/>
          </a:p>
        </p:txBody>
      </p:sp>
    </p:spTree>
    <p:extLst>
      <p:ext uri="{BB962C8B-B14F-4D97-AF65-F5344CB8AC3E}">
        <p14:creationId xmlns:p14="http://schemas.microsoft.com/office/powerpoint/2010/main" val="13208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ltLang="de-DE"/>
          </a:p>
        </p:txBody>
      </p:sp>
      <p:sp>
        <p:nvSpPr>
          <p:cNvPr id="5" name="Fußzeilenplatzhalter 4"/>
          <p:cNvSpPr>
            <a:spLocks noGrp="1"/>
          </p:cNvSpPr>
          <p:nvPr>
            <p:ph type="ftr" sz="quarter" idx="11"/>
          </p:nvPr>
        </p:nvSpPr>
        <p:spPr/>
        <p:txBody>
          <a:bodyPr/>
          <a:lstStyle>
            <a:lvl1pPr>
              <a:defRPr/>
            </a:lvl1pPr>
          </a:lstStyle>
          <a:p>
            <a:endParaRPr lang="de-AT" altLang="de-DE"/>
          </a:p>
        </p:txBody>
      </p:sp>
      <p:sp>
        <p:nvSpPr>
          <p:cNvPr id="6" name="Foliennummernplatzhalter 5"/>
          <p:cNvSpPr>
            <a:spLocks noGrp="1"/>
          </p:cNvSpPr>
          <p:nvPr>
            <p:ph type="sldNum" sz="quarter" idx="12"/>
          </p:nvPr>
        </p:nvSpPr>
        <p:spPr/>
        <p:txBody>
          <a:bodyPr/>
          <a:lstStyle>
            <a:lvl1pPr>
              <a:defRPr/>
            </a:lvl1pPr>
          </a:lstStyle>
          <a:p>
            <a:fld id="{E107D9EE-11D3-4A02-9411-A91F04F4A94F}" type="slidenum">
              <a:rPr lang="de-AT" altLang="de-DE"/>
              <a:pPr/>
              <a:t>‹Nr.›</a:t>
            </a:fld>
            <a:endParaRPr lang="de-AT" altLang="de-DE"/>
          </a:p>
        </p:txBody>
      </p:sp>
    </p:spTree>
    <p:extLst>
      <p:ext uri="{BB962C8B-B14F-4D97-AF65-F5344CB8AC3E}">
        <p14:creationId xmlns:p14="http://schemas.microsoft.com/office/powerpoint/2010/main" val="31860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96050" y="260350"/>
            <a:ext cx="2057400" cy="5689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260350"/>
            <a:ext cx="6019800" cy="5689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ltLang="de-DE"/>
          </a:p>
        </p:txBody>
      </p:sp>
      <p:sp>
        <p:nvSpPr>
          <p:cNvPr id="5" name="Fußzeilenplatzhalter 4"/>
          <p:cNvSpPr>
            <a:spLocks noGrp="1"/>
          </p:cNvSpPr>
          <p:nvPr>
            <p:ph type="ftr" sz="quarter" idx="11"/>
          </p:nvPr>
        </p:nvSpPr>
        <p:spPr/>
        <p:txBody>
          <a:bodyPr/>
          <a:lstStyle>
            <a:lvl1pPr>
              <a:defRPr/>
            </a:lvl1pPr>
          </a:lstStyle>
          <a:p>
            <a:endParaRPr lang="de-AT" altLang="de-DE"/>
          </a:p>
        </p:txBody>
      </p:sp>
      <p:sp>
        <p:nvSpPr>
          <p:cNvPr id="6" name="Foliennummernplatzhalter 5"/>
          <p:cNvSpPr>
            <a:spLocks noGrp="1"/>
          </p:cNvSpPr>
          <p:nvPr>
            <p:ph type="sldNum" sz="quarter" idx="12"/>
          </p:nvPr>
        </p:nvSpPr>
        <p:spPr/>
        <p:txBody>
          <a:bodyPr/>
          <a:lstStyle>
            <a:lvl1pPr>
              <a:defRPr/>
            </a:lvl1pPr>
          </a:lstStyle>
          <a:p>
            <a:fld id="{FA4A9A0C-DBC1-424F-9C4D-F8176F8175EC}" type="slidenum">
              <a:rPr lang="de-AT" altLang="de-DE"/>
              <a:pPr/>
              <a:t>‹Nr.›</a:t>
            </a:fld>
            <a:endParaRPr lang="de-AT" altLang="de-DE"/>
          </a:p>
        </p:txBody>
      </p:sp>
    </p:spTree>
    <p:extLst>
      <p:ext uri="{BB962C8B-B14F-4D97-AF65-F5344CB8AC3E}">
        <p14:creationId xmlns:p14="http://schemas.microsoft.com/office/powerpoint/2010/main" val="205248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ltLang="de-DE"/>
          </a:p>
        </p:txBody>
      </p:sp>
      <p:sp>
        <p:nvSpPr>
          <p:cNvPr id="5" name="Fußzeilenplatzhalter 4"/>
          <p:cNvSpPr>
            <a:spLocks noGrp="1"/>
          </p:cNvSpPr>
          <p:nvPr>
            <p:ph type="ftr" sz="quarter" idx="11"/>
          </p:nvPr>
        </p:nvSpPr>
        <p:spPr/>
        <p:txBody>
          <a:bodyPr/>
          <a:lstStyle>
            <a:lvl1pPr>
              <a:defRPr/>
            </a:lvl1pPr>
          </a:lstStyle>
          <a:p>
            <a:r>
              <a:rPr lang="de-AT" altLang="de-DE" dirty="0" smtClean="0"/>
              <a:t>Feuerwehrkommandantenfortbildung 2013/2014</a:t>
            </a:r>
          </a:p>
          <a:p>
            <a:endParaRPr lang="de-AT" altLang="de-DE" dirty="0"/>
          </a:p>
        </p:txBody>
      </p:sp>
      <p:sp>
        <p:nvSpPr>
          <p:cNvPr id="6" name="Foliennummernplatzhalter 5"/>
          <p:cNvSpPr>
            <a:spLocks noGrp="1"/>
          </p:cNvSpPr>
          <p:nvPr>
            <p:ph type="sldNum" sz="quarter" idx="12"/>
          </p:nvPr>
        </p:nvSpPr>
        <p:spPr/>
        <p:txBody>
          <a:bodyPr/>
          <a:lstStyle>
            <a:lvl1pPr>
              <a:defRPr/>
            </a:lvl1pPr>
          </a:lstStyle>
          <a:p>
            <a:fld id="{1A123C20-44CF-4CD4-A956-E3FD338E8857}" type="slidenum">
              <a:rPr lang="de-AT" altLang="de-DE"/>
              <a:pPr/>
              <a:t>‹Nr.›</a:t>
            </a:fld>
            <a:endParaRPr lang="de-AT" altLang="de-DE"/>
          </a:p>
        </p:txBody>
      </p:sp>
    </p:spTree>
    <p:extLst>
      <p:ext uri="{BB962C8B-B14F-4D97-AF65-F5344CB8AC3E}">
        <p14:creationId xmlns:p14="http://schemas.microsoft.com/office/powerpoint/2010/main" val="26344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AT" altLang="de-DE"/>
          </a:p>
        </p:txBody>
      </p:sp>
      <p:sp>
        <p:nvSpPr>
          <p:cNvPr id="5" name="Fußzeilenplatzhalter 4"/>
          <p:cNvSpPr>
            <a:spLocks noGrp="1"/>
          </p:cNvSpPr>
          <p:nvPr>
            <p:ph type="ftr" sz="quarter" idx="11"/>
          </p:nvPr>
        </p:nvSpPr>
        <p:spPr/>
        <p:txBody>
          <a:bodyPr/>
          <a:lstStyle>
            <a:lvl1pPr>
              <a:defRPr/>
            </a:lvl1pPr>
          </a:lstStyle>
          <a:p>
            <a:endParaRPr lang="de-AT" altLang="de-DE"/>
          </a:p>
        </p:txBody>
      </p:sp>
      <p:sp>
        <p:nvSpPr>
          <p:cNvPr id="6" name="Foliennummernplatzhalter 5"/>
          <p:cNvSpPr>
            <a:spLocks noGrp="1"/>
          </p:cNvSpPr>
          <p:nvPr>
            <p:ph type="sldNum" sz="quarter" idx="12"/>
          </p:nvPr>
        </p:nvSpPr>
        <p:spPr/>
        <p:txBody>
          <a:bodyPr/>
          <a:lstStyle>
            <a:lvl1pPr>
              <a:defRPr/>
            </a:lvl1pPr>
          </a:lstStyle>
          <a:p>
            <a:fld id="{B0BDC3B4-83A7-4214-8BD0-F9112E2B95AB}" type="slidenum">
              <a:rPr lang="de-AT" altLang="de-DE"/>
              <a:pPr/>
              <a:t>‹Nr.›</a:t>
            </a:fld>
            <a:endParaRPr lang="de-AT" altLang="de-DE"/>
          </a:p>
        </p:txBody>
      </p:sp>
    </p:spTree>
    <p:extLst>
      <p:ext uri="{BB962C8B-B14F-4D97-AF65-F5344CB8AC3E}">
        <p14:creationId xmlns:p14="http://schemas.microsoft.com/office/powerpoint/2010/main" val="217737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23850" y="1557338"/>
            <a:ext cx="39909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67225" y="1557338"/>
            <a:ext cx="399256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AT" altLang="de-DE"/>
          </a:p>
        </p:txBody>
      </p:sp>
      <p:sp>
        <p:nvSpPr>
          <p:cNvPr id="6" name="Fußzeilenplatzhalter 5"/>
          <p:cNvSpPr>
            <a:spLocks noGrp="1"/>
          </p:cNvSpPr>
          <p:nvPr>
            <p:ph type="ftr" sz="quarter" idx="11"/>
          </p:nvPr>
        </p:nvSpPr>
        <p:spPr/>
        <p:txBody>
          <a:bodyPr/>
          <a:lstStyle>
            <a:lvl1pPr>
              <a:defRPr/>
            </a:lvl1pPr>
          </a:lstStyle>
          <a:p>
            <a:endParaRPr lang="de-AT" altLang="de-DE"/>
          </a:p>
        </p:txBody>
      </p:sp>
      <p:sp>
        <p:nvSpPr>
          <p:cNvPr id="7" name="Foliennummernplatzhalter 6"/>
          <p:cNvSpPr>
            <a:spLocks noGrp="1"/>
          </p:cNvSpPr>
          <p:nvPr>
            <p:ph type="sldNum" sz="quarter" idx="12"/>
          </p:nvPr>
        </p:nvSpPr>
        <p:spPr/>
        <p:txBody>
          <a:bodyPr/>
          <a:lstStyle>
            <a:lvl1pPr>
              <a:defRPr/>
            </a:lvl1pPr>
          </a:lstStyle>
          <a:p>
            <a:fld id="{3833B01C-6361-4428-BA07-2EBC9C59443E}" type="slidenum">
              <a:rPr lang="de-AT" altLang="de-DE"/>
              <a:pPr/>
              <a:t>‹Nr.›</a:t>
            </a:fld>
            <a:endParaRPr lang="de-AT" altLang="de-DE"/>
          </a:p>
        </p:txBody>
      </p:sp>
    </p:spTree>
    <p:extLst>
      <p:ext uri="{BB962C8B-B14F-4D97-AF65-F5344CB8AC3E}">
        <p14:creationId xmlns:p14="http://schemas.microsoft.com/office/powerpoint/2010/main" val="246792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AT" altLang="de-DE"/>
          </a:p>
        </p:txBody>
      </p:sp>
      <p:sp>
        <p:nvSpPr>
          <p:cNvPr id="8" name="Fußzeilenplatzhalter 7"/>
          <p:cNvSpPr>
            <a:spLocks noGrp="1"/>
          </p:cNvSpPr>
          <p:nvPr>
            <p:ph type="ftr" sz="quarter" idx="11"/>
          </p:nvPr>
        </p:nvSpPr>
        <p:spPr/>
        <p:txBody>
          <a:bodyPr/>
          <a:lstStyle>
            <a:lvl1pPr>
              <a:defRPr/>
            </a:lvl1pPr>
          </a:lstStyle>
          <a:p>
            <a:endParaRPr lang="de-AT" altLang="de-DE"/>
          </a:p>
        </p:txBody>
      </p:sp>
      <p:sp>
        <p:nvSpPr>
          <p:cNvPr id="9" name="Foliennummernplatzhalter 8"/>
          <p:cNvSpPr>
            <a:spLocks noGrp="1"/>
          </p:cNvSpPr>
          <p:nvPr>
            <p:ph type="sldNum" sz="quarter" idx="12"/>
          </p:nvPr>
        </p:nvSpPr>
        <p:spPr/>
        <p:txBody>
          <a:bodyPr/>
          <a:lstStyle>
            <a:lvl1pPr>
              <a:defRPr/>
            </a:lvl1pPr>
          </a:lstStyle>
          <a:p>
            <a:fld id="{C5EF08C7-1EA4-4415-8142-2B85356ACD8B}" type="slidenum">
              <a:rPr lang="de-AT" altLang="de-DE"/>
              <a:pPr/>
              <a:t>‹Nr.›</a:t>
            </a:fld>
            <a:endParaRPr lang="de-AT" altLang="de-DE"/>
          </a:p>
        </p:txBody>
      </p:sp>
    </p:spTree>
    <p:extLst>
      <p:ext uri="{BB962C8B-B14F-4D97-AF65-F5344CB8AC3E}">
        <p14:creationId xmlns:p14="http://schemas.microsoft.com/office/powerpoint/2010/main" val="208821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AT" altLang="de-DE"/>
          </a:p>
        </p:txBody>
      </p:sp>
      <p:sp>
        <p:nvSpPr>
          <p:cNvPr id="4" name="Fußzeilenplatzhalter 3"/>
          <p:cNvSpPr>
            <a:spLocks noGrp="1"/>
          </p:cNvSpPr>
          <p:nvPr>
            <p:ph type="ftr" sz="quarter" idx="11"/>
          </p:nvPr>
        </p:nvSpPr>
        <p:spPr/>
        <p:txBody>
          <a:bodyPr/>
          <a:lstStyle>
            <a:lvl1pPr>
              <a:defRPr/>
            </a:lvl1pPr>
          </a:lstStyle>
          <a:p>
            <a:endParaRPr lang="de-AT" altLang="de-DE"/>
          </a:p>
        </p:txBody>
      </p:sp>
      <p:sp>
        <p:nvSpPr>
          <p:cNvPr id="5" name="Foliennummernplatzhalter 4"/>
          <p:cNvSpPr>
            <a:spLocks noGrp="1"/>
          </p:cNvSpPr>
          <p:nvPr>
            <p:ph type="sldNum" sz="quarter" idx="12"/>
          </p:nvPr>
        </p:nvSpPr>
        <p:spPr/>
        <p:txBody>
          <a:bodyPr/>
          <a:lstStyle>
            <a:lvl1pPr>
              <a:defRPr/>
            </a:lvl1pPr>
          </a:lstStyle>
          <a:p>
            <a:fld id="{E022B71F-775C-47F0-BD87-0AA307758023}" type="slidenum">
              <a:rPr lang="de-AT" altLang="de-DE"/>
              <a:pPr/>
              <a:t>‹Nr.›</a:t>
            </a:fld>
            <a:endParaRPr lang="de-AT" altLang="de-DE"/>
          </a:p>
        </p:txBody>
      </p:sp>
    </p:spTree>
    <p:extLst>
      <p:ext uri="{BB962C8B-B14F-4D97-AF65-F5344CB8AC3E}">
        <p14:creationId xmlns:p14="http://schemas.microsoft.com/office/powerpoint/2010/main" val="342427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AT" altLang="de-DE"/>
          </a:p>
        </p:txBody>
      </p:sp>
      <p:sp>
        <p:nvSpPr>
          <p:cNvPr id="3" name="Fußzeilenplatzhalter 2"/>
          <p:cNvSpPr>
            <a:spLocks noGrp="1"/>
          </p:cNvSpPr>
          <p:nvPr>
            <p:ph type="ftr" sz="quarter" idx="11"/>
          </p:nvPr>
        </p:nvSpPr>
        <p:spPr/>
        <p:txBody>
          <a:bodyPr/>
          <a:lstStyle>
            <a:lvl1pPr>
              <a:defRPr/>
            </a:lvl1pPr>
          </a:lstStyle>
          <a:p>
            <a:endParaRPr lang="de-AT" altLang="de-DE"/>
          </a:p>
        </p:txBody>
      </p:sp>
      <p:sp>
        <p:nvSpPr>
          <p:cNvPr id="4" name="Foliennummernplatzhalter 3"/>
          <p:cNvSpPr>
            <a:spLocks noGrp="1"/>
          </p:cNvSpPr>
          <p:nvPr>
            <p:ph type="sldNum" sz="quarter" idx="12"/>
          </p:nvPr>
        </p:nvSpPr>
        <p:spPr/>
        <p:txBody>
          <a:bodyPr/>
          <a:lstStyle>
            <a:lvl1pPr>
              <a:defRPr/>
            </a:lvl1pPr>
          </a:lstStyle>
          <a:p>
            <a:fld id="{250EEEAB-5F8A-4D10-A09F-9EA1124D4ABC}" type="slidenum">
              <a:rPr lang="de-AT" altLang="de-DE"/>
              <a:pPr/>
              <a:t>‹Nr.›</a:t>
            </a:fld>
            <a:endParaRPr lang="de-AT" altLang="de-DE"/>
          </a:p>
        </p:txBody>
      </p:sp>
    </p:spTree>
    <p:extLst>
      <p:ext uri="{BB962C8B-B14F-4D97-AF65-F5344CB8AC3E}">
        <p14:creationId xmlns:p14="http://schemas.microsoft.com/office/powerpoint/2010/main" val="384443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AT" altLang="de-DE"/>
          </a:p>
        </p:txBody>
      </p:sp>
      <p:sp>
        <p:nvSpPr>
          <p:cNvPr id="6" name="Fußzeilenplatzhalter 5"/>
          <p:cNvSpPr>
            <a:spLocks noGrp="1"/>
          </p:cNvSpPr>
          <p:nvPr>
            <p:ph type="ftr" sz="quarter" idx="11"/>
          </p:nvPr>
        </p:nvSpPr>
        <p:spPr/>
        <p:txBody>
          <a:bodyPr/>
          <a:lstStyle>
            <a:lvl1pPr>
              <a:defRPr/>
            </a:lvl1pPr>
          </a:lstStyle>
          <a:p>
            <a:endParaRPr lang="de-AT" altLang="de-DE"/>
          </a:p>
        </p:txBody>
      </p:sp>
      <p:sp>
        <p:nvSpPr>
          <p:cNvPr id="7" name="Foliennummernplatzhalter 6"/>
          <p:cNvSpPr>
            <a:spLocks noGrp="1"/>
          </p:cNvSpPr>
          <p:nvPr>
            <p:ph type="sldNum" sz="quarter" idx="12"/>
          </p:nvPr>
        </p:nvSpPr>
        <p:spPr/>
        <p:txBody>
          <a:bodyPr/>
          <a:lstStyle>
            <a:lvl1pPr>
              <a:defRPr/>
            </a:lvl1pPr>
          </a:lstStyle>
          <a:p>
            <a:fld id="{60D63D1C-83E9-4F05-93B2-52485BF07165}" type="slidenum">
              <a:rPr lang="de-AT" altLang="de-DE"/>
              <a:pPr/>
              <a:t>‹Nr.›</a:t>
            </a:fld>
            <a:endParaRPr lang="de-AT" altLang="de-DE"/>
          </a:p>
        </p:txBody>
      </p:sp>
    </p:spTree>
    <p:extLst>
      <p:ext uri="{BB962C8B-B14F-4D97-AF65-F5344CB8AC3E}">
        <p14:creationId xmlns:p14="http://schemas.microsoft.com/office/powerpoint/2010/main" val="94930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AT" altLang="de-DE"/>
          </a:p>
        </p:txBody>
      </p:sp>
      <p:sp>
        <p:nvSpPr>
          <p:cNvPr id="6" name="Fußzeilenplatzhalter 5"/>
          <p:cNvSpPr>
            <a:spLocks noGrp="1"/>
          </p:cNvSpPr>
          <p:nvPr>
            <p:ph type="ftr" sz="quarter" idx="11"/>
          </p:nvPr>
        </p:nvSpPr>
        <p:spPr/>
        <p:txBody>
          <a:bodyPr/>
          <a:lstStyle>
            <a:lvl1pPr>
              <a:defRPr/>
            </a:lvl1pPr>
          </a:lstStyle>
          <a:p>
            <a:endParaRPr lang="de-AT" altLang="de-DE"/>
          </a:p>
        </p:txBody>
      </p:sp>
      <p:sp>
        <p:nvSpPr>
          <p:cNvPr id="7" name="Foliennummernplatzhalter 6"/>
          <p:cNvSpPr>
            <a:spLocks noGrp="1"/>
          </p:cNvSpPr>
          <p:nvPr>
            <p:ph type="sldNum" sz="quarter" idx="12"/>
          </p:nvPr>
        </p:nvSpPr>
        <p:spPr/>
        <p:txBody>
          <a:bodyPr/>
          <a:lstStyle>
            <a:lvl1pPr>
              <a:defRPr/>
            </a:lvl1pPr>
          </a:lstStyle>
          <a:p>
            <a:fld id="{82673D6A-64AE-42FC-BE53-BF13C20C8666}" type="slidenum">
              <a:rPr lang="de-AT" altLang="de-DE"/>
              <a:pPr/>
              <a:t>‹Nr.›</a:t>
            </a:fld>
            <a:endParaRPr lang="de-AT" altLang="de-DE"/>
          </a:p>
        </p:txBody>
      </p:sp>
    </p:spTree>
    <p:extLst>
      <p:ext uri="{BB962C8B-B14F-4D97-AF65-F5344CB8AC3E}">
        <p14:creationId xmlns:p14="http://schemas.microsoft.com/office/powerpoint/2010/main" val="8006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38" name="Rectangle 14"/>
          <p:cNvSpPr>
            <a:spLocks noChangeArrowheads="1"/>
          </p:cNvSpPr>
          <p:nvPr userDrawn="1"/>
        </p:nvSpPr>
        <p:spPr bwMode="auto">
          <a:xfrm>
            <a:off x="0" y="6092825"/>
            <a:ext cx="8820150" cy="765175"/>
          </a:xfrm>
          <a:prstGeom prst="rect">
            <a:avLst/>
          </a:prstGeom>
          <a:gradFill rotWithShape="1">
            <a:gsLst>
              <a:gs pos="0">
                <a:schemeClr val="accent1">
                  <a:alpha val="49001"/>
                </a:schemeClr>
              </a:gs>
              <a:gs pos="100000">
                <a:schemeClr val="bg2">
                  <a:alpha val="49001"/>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9" name="Rectangle 15"/>
          <p:cNvSpPr>
            <a:spLocks noChangeArrowheads="1"/>
          </p:cNvSpPr>
          <p:nvPr userDrawn="1"/>
        </p:nvSpPr>
        <p:spPr bwMode="auto">
          <a:xfrm>
            <a:off x="8675688" y="0"/>
            <a:ext cx="468312" cy="6858000"/>
          </a:xfrm>
          <a:prstGeom prst="rect">
            <a:avLst/>
          </a:prstGeom>
          <a:gradFill rotWithShape="1">
            <a:gsLst>
              <a:gs pos="0">
                <a:schemeClr val="accent1">
                  <a:alpha val="49001"/>
                </a:schemeClr>
              </a:gs>
              <a:gs pos="100000">
                <a:schemeClr val="bg2">
                  <a:alpha val="49001"/>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41" name="Picture 17" descr="Hintergrund Foliengestaltu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188913"/>
            <a:ext cx="8964612" cy="66341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23850"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1027" name="Rectangle 3"/>
          <p:cNvSpPr>
            <a:spLocks noGrp="1" noChangeArrowheads="1"/>
          </p:cNvSpPr>
          <p:nvPr>
            <p:ph type="body" idx="1"/>
          </p:nvPr>
        </p:nvSpPr>
        <p:spPr bwMode="auto">
          <a:xfrm>
            <a:off x="323850" y="1557338"/>
            <a:ext cx="8135938"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DE" dirty="0" smtClean="0"/>
              <a:t>Textmasterformate durch Klicken bearbeiten</a:t>
            </a:r>
          </a:p>
          <a:p>
            <a:pPr lvl="1"/>
            <a:r>
              <a:rPr lang="de-AT" altLang="de-DE" dirty="0" smtClean="0"/>
              <a:t>Zweite Ebene</a:t>
            </a:r>
          </a:p>
          <a:p>
            <a:pPr lvl="2"/>
            <a:r>
              <a:rPr lang="de-AT" altLang="de-DE" dirty="0" smtClean="0"/>
              <a:t>Dritte Ebene</a:t>
            </a:r>
          </a:p>
          <a:p>
            <a:pPr lvl="3"/>
            <a:r>
              <a:rPr lang="de-AT" altLang="de-DE" dirty="0" smtClean="0"/>
              <a:t>Vierte Ebene</a:t>
            </a:r>
          </a:p>
          <a:p>
            <a:pPr lvl="4"/>
            <a:r>
              <a:rPr lang="de-AT" altLang="de-DE" dirty="0" smtClean="0"/>
              <a:t>Fünfte Ebene</a:t>
            </a:r>
          </a:p>
        </p:txBody>
      </p:sp>
      <p:sp>
        <p:nvSpPr>
          <p:cNvPr id="1028" name="Rectangle 4"/>
          <p:cNvSpPr>
            <a:spLocks noGrp="1" noChangeArrowheads="1"/>
          </p:cNvSpPr>
          <p:nvPr>
            <p:ph type="dt" sz="half" idx="2"/>
          </p:nvPr>
        </p:nvSpPr>
        <p:spPr bwMode="auto">
          <a:xfrm>
            <a:off x="6659563" y="6381750"/>
            <a:ext cx="10541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AT" altLang="de-DE"/>
          </a:p>
        </p:txBody>
      </p:sp>
      <p:sp>
        <p:nvSpPr>
          <p:cNvPr id="1029" name="Rectangle 5"/>
          <p:cNvSpPr>
            <a:spLocks noGrp="1" noChangeArrowheads="1"/>
          </p:cNvSpPr>
          <p:nvPr>
            <p:ph type="ftr" sz="quarter" idx="3"/>
          </p:nvPr>
        </p:nvSpPr>
        <p:spPr bwMode="auto">
          <a:xfrm>
            <a:off x="2987675" y="6381750"/>
            <a:ext cx="35433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r>
              <a:rPr lang="de-AT" altLang="de-DE" dirty="0" smtClean="0"/>
              <a:t>Feuerwehrkommandantenfortbildung 2013/2014</a:t>
            </a:r>
            <a:endParaRPr lang="de-AT" altLang="de-DE" dirty="0"/>
          </a:p>
        </p:txBody>
      </p:sp>
      <p:sp>
        <p:nvSpPr>
          <p:cNvPr id="1030" name="Rectangle 6"/>
          <p:cNvSpPr>
            <a:spLocks noGrp="1" noChangeArrowheads="1"/>
          </p:cNvSpPr>
          <p:nvPr>
            <p:ph type="sldNum" sz="quarter" idx="4"/>
          </p:nvPr>
        </p:nvSpPr>
        <p:spPr bwMode="auto">
          <a:xfrm>
            <a:off x="7812088" y="6381750"/>
            <a:ext cx="64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DE68529-6639-4C5C-994C-7F0904546E7B}" type="slidenum">
              <a:rPr lang="de-AT" altLang="de-DE"/>
              <a:pPr/>
              <a:t>‹Nr.›</a:t>
            </a:fld>
            <a:endParaRPr lang="de-AT" altLang="de-DE"/>
          </a:p>
        </p:txBody>
      </p:sp>
      <p:pic>
        <p:nvPicPr>
          <p:cNvPr id="1042" name="Picture 18" descr="Schrift für Powerpoint"/>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3850" y="6308725"/>
            <a:ext cx="2233613" cy="222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6672"/>
            <a:ext cx="7772400" cy="1470025"/>
          </a:xfrm>
        </p:spPr>
        <p:txBody>
          <a:bodyPr/>
          <a:lstStyle/>
          <a:p>
            <a:r>
              <a:rPr lang="de-AT" altLang="de-DE" dirty="0" smtClean="0"/>
              <a:t>„Zukunftsschmiede“ Feuerwehr</a:t>
            </a:r>
            <a:endParaRPr lang="de-DE" altLang="de-DE" dirty="0"/>
          </a:p>
        </p:txBody>
      </p:sp>
      <p:sp>
        <p:nvSpPr>
          <p:cNvPr id="2051" name="Rectangle 3"/>
          <p:cNvSpPr>
            <a:spLocks noGrp="1" noChangeArrowheads="1"/>
          </p:cNvSpPr>
          <p:nvPr>
            <p:ph type="subTitle" idx="1"/>
          </p:nvPr>
        </p:nvSpPr>
        <p:spPr>
          <a:xfrm>
            <a:off x="1043608" y="4628728"/>
            <a:ext cx="6912768" cy="1248544"/>
          </a:xfrm>
        </p:spPr>
        <p:txBody>
          <a:bodyPr/>
          <a:lstStyle/>
          <a:p>
            <a:r>
              <a:rPr lang="de-AT" altLang="de-DE" dirty="0" smtClean="0"/>
              <a:t>Feuerwehrkommandantenfortbildung 2013/2014</a:t>
            </a:r>
            <a:endParaRPr lang="de-DE" alt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514" y="1988840"/>
            <a:ext cx="3230662" cy="25465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Brandschutzerziehung des ÖBFV</a:t>
            </a:r>
            <a:endParaRPr lang="de-DE" dirty="0"/>
          </a:p>
        </p:txBody>
      </p:sp>
      <p:sp>
        <p:nvSpPr>
          <p:cNvPr id="3" name="Inhaltsplatzhalter 2"/>
          <p:cNvSpPr>
            <a:spLocks noGrp="1"/>
          </p:cNvSpPr>
          <p:nvPr>
            <p:ph idx="1"/>
          </p:nvPr>
        </p:nvSpPr>
        <p:spPr/>
        <p:txBody>
          <a:bodyPr/>
          <a:lstStyle/>
          <a:p>
            <a:pPr lvl="0"/>
            <a:r>
              <a:rPr lang="de-AT" dirty="0" smtClean="0">
                <a:solidFill>
                  <a:schemeClr val="tx1"/>
                </a:solidFill>
                <a:latin typeface="+mn-lt"/>
                <a:ea typeface="+mn-ea"/>
                <a:cs typeface="+mn-cs"/>
              </a:rPr>
              <a:t>Aufgaben </a:t>
            </a:r>
            <a:r>
              <a:rPr lang="de-AT" dirty="0">
                <a:solidFill>
                  <a:schemeClr val="tx1"/>
                </a:solidFill>
                <a:latin typeface="+mn-lt"/>
                <a:ea typeface="+mn-ea"/>
                <a:cs typeface="+mn-cs"/>
              </a:rPr>
              <a:t>der Feuerwehr (Übergabe, Kontaktaufnahme)</a:t>
            </a:r>
            <a:endParaRPr lang="de-DE" dirty="0">
              <a:solidFill>
                <a:schemeClr val="tx1"/>
              </a:solidFill>
              <a:latin typeface="+mn-lt"/>
              <a:ea typeface="+mn-ea"/>
              <a:cs typeface="+mn-cs"/>
            </a:endParaRPr>
          </a:p>
          <a:p>
            <a:pPr lvl="0"/>
            <a:r>
              <a:rPr lang="de-AT" dirty="0">
                <a:solidFill>
                  <a:schemeClr val="tx1"/>
                </a:solidFill>
                <a:latin typeface="+mn-lt"/>
                <a:ea typeface="+mn-ea"/>
                <a:cs typeface="+mn-cs"/>
              </a:rPr>
              <a:t>Erwartungen</a:t>
            </a:r>
            <a:endParaRPr lang="de-DE" dirty="0">
              <a:solidFill>
                <a:schemeClr val="tx1"/>
              </a:solidFill>
              <a:latin typeface="+mn-lt"/>
              <a:ea typeface="+mn-ea"/>
              <a:cs typeface="+mn-cs"/>
            </a:endParaRPr>
          </a:p>
          <a:p>
            <a:pPr lvl="0"/>
            <a:r>
              <a:rPr lang="de-AT" dirty="0">
                <a:solidFill>
                  <a:schemeClr val="tx1"/>
                </a:solidFill>
                <a:latin typeface="+mn-lt"/>
                <a:ea typeface="+mn-ea"/>
                <a:cs typeface="+mn-cs"/>
              </a:rPr>
              <a:t>Möglichkeiten</a:t>
            </a:r>
            <a:endParaRPr lang="de-DE" dirty="0">
              <a:solidFill>
                <a:schemeClr val="tx1"/>
              </a:solidFill>
              <a:latin typeface="+mn-lt"/>
              <a:ea typeface="+mn-ea"/>
              <a:cs typeface="+mn-cs"/>
            </a:endParaRPr>
          </a:p>
          <a:p>
            <a:pPr lvl="0"/>
            <a:r>
              <a:rPr lang="de-AT" dirty="0" smtClean="0">
                <a:solidFill>
                  <a:schemeClr val="tx1"/>
                </a:solidFill>
                <a:latin typeface="+mn-lt"/>
                <a:ea typeface="+mn-ea"/>
                <a:cs typeface="+mn-cs"/>
              </a:rPr>
              <a:t>Zeitschiene</a:t>
            </a:r>
          </a:p>
          <a:p>
            <a:pPr marL="0" lvl="0" indent="0">
              <a:buNone/>
            </a:pPr>
            <a:r>
              <a:rPr lang="de-AT" dirty="0" smtClean="0"/>
              <a:t>….weitere Infos dazu folgen !!!</a:t>
            </a:r>
            <a:endParaRPr lang="de-DE" dirty="0">
              <a:solidFill>
                <a:schemeClr val="tx1"/>
              </a:solidFill>
              <a:latin typeface="+mn-lt"/>
              <a:ea typeface="+mn-ea"/>
              <a:cs typeface="+mn-cs"/>
            </a:endParaRPr>
          </a:p>
        </p:txBody>
      </p:sp>
    </p:spTree>
    <p:extLst>
      <p:ext uri="{BB962C8B-B14F-4D97-AF65-F5344CB8AC3E}">
        <p14:creationId xmlns:p14="http://schemas.microsoft.com/office/powerpoint/2010/main" val="13277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Zukunftsschmiede Feuerwehr ?</a:t>
            </a:r>
            <a:endParaRPr lang="de-DE" dirty="0"/>
          </a:p>
        </p:txBody>
      </p:sp>
      <p:sp>
        <p:nvSpPr>
          <p:cNvPr id="3" name="Inhaltsplatzhalter 2"/>
          <p:cNvSpPr>
            <a:spLocks noGrp="1"/>
          </p:cNvSpPr>
          <p:nvPr>
            <p:ph idx="1"/>
          </p:nvPr>
        </p:nvSpPr>
        <p:spPr/>
        <p:txBody>
          <a:bodyPr/>
          <a:lstStyle/>
          <a:p>
            <a:endParaRPr lang="de-AT" dirty="0" smtClean="0"/>
          </a:p>
          <a:p>
            <a:pPr marL="0" indent="0" algn="ctr">
              <a:buNone/>
            </a:pPr>
            <a:r>
              <a:rPr lang="de-AT" sz="4400" dirty="0" smtClean="0"/>
              <a:t>Hast du junge Mitglieder in </a:t>
            </a:r>
          </a:p>
          <a:p>
            <a:pPr marL="0" indent="0" algn="ctr">
              <a:buNone/>
            </a:pPr>
            <a:r>
              <a:rPr lang="de-AT" sz="4400" dirty="0" smtClean="0"/>
              <a:t>deiner Feuerwehr?</a:t>
            </a:r>
          </a:p>
        </p:txBody>
      </p:sp>
    </p:spTree>
    <p:extLst>
      <p:ext uri="{BB962C8B-B14F-4D97-AF65-F5344CB8AC3E}">
        <p14:creationId xmlns:p14="http://schemas.microsoft.com/office/powerpoint/2010/main" val="53934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Zahlen und Fakten</a:t>
            </a:r>
            <a:endParaRPr lang="de-DE" dirty="0"/>
          </a:p>
        </p:txBody>
      </p:sp>
      <p:sp>
        <p:nvSpPr>
          <p:cNvPr id="3" name="Inhaltsplatzhalter 2"/>
          <p:cNvSpPr>
            <a:spLocks noGrp="1"/>
          </p:cNvSpPr>
          <p:nvPr>
            <p:ph idx="1"/>
          </p:nvPr>
        </p:nvSpPr>
        <p:spPr/>
        <p:txBody>
          <a:bodyPr/>
          <a:lstStyle/>
          <a:p>
            <a:r>
              <a:rPr lang="de-AT" dirty="0" smtClean="0"/>
              <a:t>In unseren Feuerwehren (NÖ):</a:t>
            </a:r>
          </a:p>
          <a:p>
            <a:pPr lvl="1"/>
            <a:r>
              <a:rPr lang="de-AT" dirty="0" smtClean="0"/>
              <a:t>17.125 Mitglieder im Alter zwischen </a:t>
            </a:r>
          </a:p>
          <a:p>
            <a:pPr marL="514350" lvl="1" indent="0">
              <a:buNone/>
            </a:pPr>
            <a:r>
              <a:rPr lang="de-AT" dirty="0" smtClean="0"/>
              <a:t>		</a:t>
            </a:r>
            <a:r>
              <a:rPr lang="de-AT" u="sng" dirty="0" smtClean="0"/>
              <a:t>15 und 25 Jahren</a:t>
            </a:r>
          </a:p>
          <a:p>
            <a:pPr marL="971550" lvl="1" indent="-457200"/>
            <a:r>
              <a:rPr lang="de-AT" dirty="0" smtClean="0"/>
              <a:t>Das entspricht rd. </a:t>
            </a:r>
            <a:r>
              <a:rPr lang="de-AT" b="1" dirty="0" smtClean="0"/>
              <a:t>22%</a:t>
            </a:r>
            <a:r>
              <a:rPr lang="de-AT" dirty="0" smtClean="0"/>
              <a:t> aller aktiven Mitglieder</a:t>
            </a:r>
          </a:p>
          <a:p>
            <a:pPr marL="0" indent="0">
              <a:buNone/>
            </a:pPr>
            <a:endParaRPr lang="de-AT" dirty="0" smtClean="0"/>
          </a:p>
          <a:p>
            <a:r>
              <a:rPr lang="de-AT" dirty="0" smtClean="0"/>
              <a:t>Was tut sich bei den „Jungen“?</a:t>
            </a:r>
            <a:endParaRPr lang="de-DE" dirty="0"/>
          </a:p>
        </p:txBody>
      </p:sp>
    </p:spTree>
    <p:extLst>
      <p:ext uri="{BB962C8B-B14F-4D97-AF65-F5344CB8AC3E}">
        <p14:creationId xmlns:p14="http://schemas.microsoft.com/office/powerpoint/2010/main" val="12325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Brainstorming</a:t>
            </a:r>
            <a:endParaRPr lang="de-DE" dirty="0"/>
          </a:p>
        </p:txBody>
      </p:sp>
      <p:sp>
        <p:nvSpPr>
          <p:cNvPr id="3" name="Inhaltsplatzhalter 2"/>
          <p:cNvSpPr>
            <a:spLocks noGrp="1"/>
          </p:cNvSpPr>
          <p:nvPr>
            <p:ph idx="1"/>
          </p:nvPr>
        </p:nvSpPr>
        <p:spPr/>
        <p:txBody>
          <a:bodyPr/>
          <a:lstStyle/>
          <a:p>
            <a:pPr marL="457200" lvl="1" indent="0">
              <a:buNone/>
            </a:pPr>
            <a:endParaRPr lang="de-AT" dirty="0" smtClean="0"/>
          </a:p>
          <a:p>
            <a:pPr marL="457200" lvl="1" indent="0" algn="ctr">
              <a:buNone/>
            </a:pPr>
            <a:r>
              <a:rPr lang="de-AT" dirty="0" smtClean="0"/>
              <a:t>Welchen </a:t>
            </a:r>
          </a:p>
          <a:p>
            <a:pPr marL="457200" lvl="1" indent="0" algn="ctr">
              <a:buNone/>
            </a:pPr>
            <a:r>
              <a:rPr lang="de-AT" sz="3600" b="1" dirty="0" smtClean="0"/>
              <a:t>„Nutzen“ </a:t>
            </a:r>
          </a:p>
          <a:p>
            <a:pPr marL="457200" lvl="1" indent="0" algn="ctr">
              <a:buNone/>
            </a:pPr>
            <a:r>
              <a:rPr lang="de-AT" dirty="0" smtClean="0"/>
              <a:t>bringen uns die Jungen bzw. vor welche </a:t>
            </a:r>
          </a:p>
          <a:p>
            <a:pPr marL="457200" lvl="1" indent="0" algn="ctr">
              <a:buNone/>
            </a:pPr>
            <a:r>
              <a:rPr lang="de-AT" sz="3600" b="1" dirty="0" smtClean="0"/>
              <a:t>„Herausforderungen“ </a:t>
            </a:r>
          </a:p>
          <a:p>
            <a:pPr marL="457200" lvl="1" indent="0" algn="ctr">
              <a:buNone/>
            </a:pPr>
            <a:r>
              <a:rPr lang="de-AT" dirty="0" smtClean="0"/>
              <a:t>stellen sie unsere Führungskräfte</a:t>
            </a:r>
          </a:p>
          <a:p>
            <a:pPr marL="457200" lvl="1" indent="0" algn="ctr">
              <a:buNone/>
            </a:pPr>
            <a:r>
              <a:rPr lang="de-AT" dirty="0" smtClean="0"/>
              <a:t>in der Feuerwehr ?</a:t>
            </a:r>
          </a:p>
          <a:p>
            <a:pPr marL="457200" lvl="1" indent="0">
              <a:buNone/>
            </a:pPr>
            <a:endParaRPr lang="de-AT" dirty="0"/>
          </a:p>
        </p:txBody>
      </p:sp>
    </p:spTree>
    <p:extLst>
      <p:ext uri="{BB962C8B-B14F-4D97-AF65-F5344CB8AC3E}">
        <p14:creationId xmlns:p14="http://schemas.microsoft.com/office/powerpoint/2010/main" val="10094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Ergebnisse der Gruppenarbeiten</a:t>
            </a:r>
            <a:endParaRPr lang="de-DE" dirty="0"/>
          </a:p>
        </p:txBody>
      </p:sp>
      <p:sp>
        <p:nvSpPr>
          <p:cNvPr id="3" name="Inhaltsplatzhalter 2"/>
          <p:cNvSpPr>
            <a:spLocks noGrp="1"/>
          </p:cNvSpPr>
          <p:nvPr>
            <p:ph idx="1"/>
          </p:nvPr>
        </p:nvSpPr>
        <p:spPr/>
        <p:txBody>
          <a:bodyPr/>
          <a:lstStyle/>
          <a:p>
            <a:pPr marL="0" indent="0">
              <a:buNone/>
            </a:pPr>
            <a:endParaRPr lang="de-AT" dirty="0" smtClean="0"/>
          </a:p>
          <a:p>
            <a:pPr marL="0" indent="0" algn="ctr">
              <a:lnSpc>
                <a:spcPct val="150000"/>
              </a:lnSpc>
              <a:buNone/>
            </a:pPr>
            <a:r>
              <a:rPr lang="de-AT" dirty="0" smtClean="0"/>
              <a:t>Der Weg von der </a:t>
            </a:r>
          </a:p>
          <a:p>
            <a:pPr marL="0" indent="0" algn="ctr">
              <a:lnSpc>
                <a:spcPct val="150000"/>
              </a:lnSpc>
              <a:buNone/>
            </a:pPr>
            <a:r>
              <a:rPr lang="de-AT" sz="3600" b="1" dirty="0" smtClean="0"/>
              <a:t>„Herausforderung“ </a:t>
            </a:r>
          </a:p>
          <a:p>
            <a:pPr marL="0" indent="0" algn="ctr">
              <a:lnSpc>
                <a:spcPct val="150000"/>
              </a:lnSpc>
              <a:buNone/>
            </a:pPr>
            <a:r>
              <a:rPr lang="de-AT" dirty="0" smtClean="0"/>
              <a:t>zum </a:t>
            </a:r>
          </a:p>
          <a:p>
            <a:pPr marL="0" indent="0" algn="ctr">
              <a:lnSpc>
                <a:spcPct val="150000"/>
              </a:lnSpc>
              <a:buNone/>
            </a:pPr>
            <a:r>
              <a:rPr lang="de-AT" sz="3600" b="1" dirty="0" smtClean="0"/>
              <a:t>„Nutzen“</a:t>
            </a:r>
          </a:p>
        </p:txBody>
      </p:sp>
    </p:spTree>
    <p:extLst>
      <p:ext uri="{BB962C8B-B14F-4D97-AF65-F5344CB8AC3E}">
        <p14:creationId xmlns:p14="http://schemas.microsoft.com/office/powerpoint/2010/main" val="36972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Hintergrundinformation</a:t>
            </a:r>
            <a:endParaRPr lang="de-DE" dirty="0"/>
          </a:p>
        </p:txBody>
      </p:sp>
      <p:sp>
        <p:nvSpPr>
          <p:cNvPr id="3" name="Inhaltsplatzhalter 2"/>
          <p:cNvSpPr>
            <a:spLocks noGrp="1"/>
          </p:cNvSpPr>
          <p:nvPr>
            <p:ph idx="1"/>
          </p:nvPr>
        </p:nvSpPr>
        <p:spPr/>
        <p:txBody>
          <a:bodyPr/>
          <a:lstStyle/>
          <a:p>
            <a:r>
              <a:rPr lang="de-AT" dirty="0" smtClean="0"/>
              <a:t>Warum sind die „Jungen“ so wie sie sind?</a:t>
            </a:r>
          </a:p>
          <a:p>
            <a:pPr marL="0" indent="0">
              <a:buNone/>
            </a:pPr>
            <a:endParaRPr lang="de-AT" dirty="0" smtClean="0">
              <a:solidFill>
                <a:schemeClr val="tx1"/>
              </a:solidFill>
              <a:latin typeface="+mn-lt"/>
              <a:ea typeface="+mn-ea"/>
              <a:cs typeface="+mn-cs"/>
            </a:endParaRPr>
          </a:p>
          <a:p>
            <a:r>
              <a:rPr lang="de-AT" dirty="0" smtClean="0">
                <a:solidFill>
                  <a:schemeClr val="tx1"/>
                </a:solidFill>
                <a:latin typeface="+mn-lt"/>
                <a:ea typeface="+mn-ea"/>
                <a:cs typeface="+mn-cs"/>
              </a:rPr>
              <a:t>Junge </a:t>
            </a:r>
            <a:r>
              <a:rPr lang="de-AT" dirty="0">
                <a:solidFill>
                  <a:schemeClr val="tx1"/>
                </a:solidFill>
                <a:latin typeface="+mn-lt"/>
                <a:ea typeface="+mn-ea"/>
                <a:cs typeface="+mn-cs"/>
              </a:rPr>
              <a:t>Menschen sind in erster Linie </a:t>
            </a:r>
            <a:r>
              <a:rPr lang="de-AT" dirty="0" smtClean="0">
                <a:solidFill>
                  <a:schemeClr val="tx1"/>
                </a:solidFill>
                <a:latin typeface="+mn-lt"/>
                <a:ea typeface="+mn-ea"/>
                <a:cs typeface="+mn-cs"/>
              </a:rPr>
              <a:t>Menschen!</a:t>
            </a:r>
            <a:endParaRPr lang="de-DE" dirty="0" smtClean="0"/>
          </a:p>
          <a:p>
            <a:pPr marL="0" indent="0">
              <a:buNone/>
            </a:pPr>
            <a:endParaRPr lang="de-DE" dirty="0">
              <a:solidFill>
                <a:schemeClr val="tx1"/>
              </a:solidFill>
              <a:latin typeface="+mn-lt"/>
              <a:ea typeface="+mn-ea"/>
              <a:cs typeface="+mn-cs"/>
            </a:endParaRPr>
          </a:p>
          <a:p>
            <a:r>
              <a:rPr lang="de-AT" dirty="0" smtClean="0">
                <a:solidFill>
                  <a:schemeClr val="tx1"/>
                </a:solidFill>
                <a:latin typeface="+mn-lt"/>
                <a:ea typeface="+mn-ea"/>
                <a:cs typeface="+mn-cs"/>
              </a:rPr>
              <a:t>Sie </a:t>
            </a:r>
            <a:r>
              <a:rPr lang="de-AT" dirty="0">
                <a:solidFill>
                  <a:schemeClr val="tx1"/>
                </a:solidFill>
                <a:latin typeface="+mn-lt"/>
                <a:ea typeface="+mn-ea"/>
                <a:cs typeface="+mn-cs"/>
              </a:rPr>
              <a:t>sollen in ihrer Entwicklung begleitet, unterstützt und nicht verändert werden. </a:t>
            </a:r>
            <a:endParaRPr lang="de-DE" dirty="0">
              <a:solidFill>
                <a:schemeClr val="tx1"/>
              </a:solidFill>
              <a:latin typeface="+mn-lt"/>
              <a:ea typeface="+mn-ea"/>
              <a:cs typeface="+mn-cs"/>
            </a:endParaRPr>
          </a:p>
          <a:p>
            <a:endParaRPr lang="de-DE" dirty="0"/>
          </a:p>
        </p:txBody>
      </p:sp>
    </p:spTree>
    <p:extLst>
      <p:ext uri="{BB962C8B-B14F-4D97-AF65-F5344CB8AC3E}">
        <p14:creationId xmlns:p14="http://schemas.microsoft.com/office/powerpoint/2010/main" val="19296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„Ohne Worte“</a:t>
            </a:r>
            <a:endParaRPr lang="de-DE" dirty="0"/>
          </a:p>
        </p:txBody>
      </p:sp>
      <p:sp>
        <p:nvSpPr>
          <p:cNvPr id="3" name="Inhaltsplatzhalter 2"/>
          <p:cNvSpPr>
            <a:spLocks noGrp="1"/>
          </p:cNvSpPr>
          <p:nvPr>
            <p:ph idx="1"/>
          </p:nvPr>
        </p:nvSpPr>
        <p:spPr>
          <a:xfrm>
            <a:off x="323850" y="1557338"/>
            <a:ext cx="8135938" cy="2879774"/>
          </a:xfrm>
        </p:spPr>
        <p:txBody>
          <a:bodyPr/>
          <a:lstStyle/>
          <a:p>
            <a:pPr marL="0" indent="0" algn="just">
              <a:buNone/>
            </a:pPr>
            <a:r>
              <a:rPr lang="de-DE" sz="2800" dirty="0" smtClean="0">
                <a:solidFill>
                  <a:schemeClr val="tx1"/>
                </a:solidFill>
              </a:rPr>
              <a:t>Die jungen Leute stehen nicht mehr auf, wenn Ältere das Zimmer betreten. Sie widersprechen ihren Eltern, schwadronieren in der Gesellschaft, verschlingen bei Tisch die Süßspeisen, legen die Beine übereinander und tyrannisieren ihre Lehrer“.</a:t>
            </a:r>
          </a:p>
          <a:p>
            <a:pPr marL="0" indent="0">
              <a:buNone/>
            </a:pPr>
            <a:endParaRPr lang="de-DE" dirty="0"/>
          </a:p>
        </p:txBody>
      </p:sp>
      <p:sp>
        <p:nvSpPr>
          <p:cNvPr id="4" name="Inhaltsplatzhalter 2"/>
          <p:cNvSpPr txBox="1">
            <a:spLocks/>
          </p:cNvSpPr>
          <p:nvPr/>
        </p:nvSpPr>
        <p:spPr bwMode="auto">
          <a:xfrm>
            <a:off x="323528" y="4797698"/>
            <a:ext cx="8135938" cy="79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de-DE" b="1" dirty="0"/>
              <a:t>Sokrates (470-399 v. Chr.)</a:t>
            </a:r>
            <a:endParaRPr lang="de-DE" b="1" kern="0" dirty="0"/>
          </a:p>
        </p:txBody>
      </p:sp>
    </p:spTree>
    <p:extLst>
      <p:ext uri="{BB962C8B-B14F-4D97-AF65-F5344CB8AC3E}">
        <p14:creationId xmlns:p14="http://schemas.microsoft.com/office/powerpoint/2010/main" val="8092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Gibt es Unterstützung?</a:t>
            </a:r>
            <a:endParaRPr lang="de-DE" dirty="0"/>
          </a:p>
        </p:txBody>
      </p:sp>
      <p:sp>
        <p:nvSpPr>
          <p:cNvPr id="3" name="Inhaltsplatzhalter 2"/>
          <p:cNvSpPr>
            <a:spLocks noGrp="1"/>
          </p:cNvSpPr>
          <p:nvPr>
            <p:ph idx="1"/>
          </p:nvPr>
        </p:nvSpPr>
        <p:spPr/>
        <p:txBody>
          <a:bodyPr/>
          <a:lstStyle/>
          <a:p>
            <a:r>
              <a:rPr lang="de-AT" dirty="0" smtClean="0">
                <a:solidFill>
                  <a:schemeClr val="tx1"/>
                </a:solidFill>
                <a:latin typeface="+mn-lt"/>
              </a:rPr>
              <a:t>Kommunikation und Erfahrungsaustausch</a:t>
            </a:r>
          </a:p>
          <a:p>
            <a:pPr lvl="1"/>
            <a:r>
              <a:rPr lang="de-AT" dirty="0"/>
              <a:t>m</a:t>
            </a:r>
            <a:r>
              <a:rPr lang="de-AT" dirty="0" smtClean="0"/>
              <a:t>it Jugendbetreuern</a:t>
            </a:r>
          </a:p>
          <a:p>
            <a:pPr lvl="1"/>
            <a:r>
              <a:rPr lang="de-AT" dirty="0"/>
              <a:t>m</a:t>
            </a:r>
            <a:r>
              <a:rPr lang="de-AT" dirty="0" smtClean="0"/>
              <a:t>it e</a:t>
            </a:r>
            <a:r>
              <a:rPr lang="de-AT" dirty="0" smtClean="0">
                <a:solidFill>
                  <a:schemeClr val="tx1"/>
                </a:solidFill>
                <a:latin typeface="+mn-lt"/>
              </a:rPr>
              <a:t>rfahrenen Mitgliedern</a:t>
            </a:r>
          </a:p>
          <a:p>
            <a:pPr lvl="1"/>
            <a:r>
              <a:rPr lang="de-AT" dirty="0" smtClean="0"/>
              <a:t>mit Eltern/Pädagogen </a:t>
            </a:r>
            <a:endParaRPr lang="de-AT" dirty="0" smtClean="0">
              <a:solidFill>
                <a:schemeClr val="tx1"/>
              </a:solidFill>
              <a:latin typeface="+mn-lt"/>
            </a:endParaRPr>
          </a:p>
          <a:p>
            <a:r>
              <a:rPr lang="de-AT" dirty="0" smtClean="0">
                <a:solidFill>
                  <a:schemeClr val="tx1"/>
                </a:solidFill>
                <a:latin typeface="+mn-lt"/>
              </a:rPr>
              <a:t>.. wenn wir nicht mehr weiter wissen? </a:t>
            </a:r>
          </a:p>
          <a:p>
            <a:pPr lvl="1"/>
            <a:r>
              <a:rPr lang="de-AT" dirty="0" smtClean="0"/>
              <a:t>z</a:t>
            </a:r>
            <a:r>
              <a:rPr lang="de-AT" dirty="0" smtClean="0">
                <a:solidFill>
                  <a:schemeClr val="tx1"/>
                </a:solidFill>
                <a:latin typeface="+mn-lt"/>
              </a:rPr>
              <a:t>.B. Rat auf Draht (147)</a:t>
            </a:r>
          </a:p>
          <a:p>
            <a:pPr lvl="1"/>
            <a:r>
              <a:rPr lang="de-AT" dirty="0" smtClean="0">
                <a:solidFill>
                  <a:schemeClr val="tx1"/>
                </a:solidFill>
                <a:latin typeface="+mn-lt"/>
              </a:rPr>
              <a:t>z.B. Kummernummer (</a:t>
            </a:r>
            <a:r>
              <a:rPr lang="de-DE" kern="1200" dirty="0"/>
              <a:t>116 </a:t>
            </a:r>
            <a:r>
              <a:rPr lang="de-DE" kern="1200" dirty="0" smtClean="0"/>
              <a:t>123)</a:t>
            </a:r>
            <a:endParaRPr lang="de-AT" dirty="0" smtClean="0">
              <a:solidFill>
                <a:schemeClr val="tx1"/>
              </a:solidFill>
              <a:latin typeface="+mn-lt"/>
            </a:endParaRPr>
          </a:p>
          <a:p>
            <a:pPr marL="0" indent="0">
              <a:buNone/>
            </a:pPr>
            <a:endParaRPr lang="de-DE" dirty="0"/>
          </a:p>
        </p:txBody>
      </p:sp>
    </p:spTree>
    <p:extLst>
      <p:ext uri="{BB962C8B-B14F-4D97-AF65-F5344CB8AC3E}">
        <p14:creationId xmlns:p14="http://schemas.microsoft.com/office/powerpoint/2010/main" val="24249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Brandschutzerziehung des ÖBFV</a:t>
            </a:r>
            <a:endParaRPr lang="de-DE" dirty="0"/>
          </a:p>
        </p:txBody>
      </p:sp>
      <p:sp>
        <p:nvSpPr>
          <p:cNvPr id="3" name="Inhaltsplatzhalter 2"/>
          <p:cNvSpPr>
            <a:spLocks noGrp="1"/>
          </p:cNvSpPr>
          <p:nvPr>
            <p:ph idx="1"/>
          </p:nvPr>
        </p:nvSpPr>
        <p:spPr>
          <a:xfrm>
            <a:off x="323850" y="1557338"/>
            <a:ext cx="8135938" cy="1295598"/>
          </a:xfrm>
        </p:spPr>
        <p:txBody>
          <a:bodyPr/>
          <a:lstStyle/>
          <a:p>
            <a:pPr lvl="0"/>
            <a:r>
              <a:rPr lang="de-AT" dirty="0">
                <a:solidFill>
                  <a:schemeClr val="tx1"/>
                </a:solidFill>
                <a:latin typeface="+mn-lt"/>
                <a:ea typeface="+mn-ea"/>
                <a:cs typeface="+mn-cs"/>
              </a:rPr>
              <a:t>Umfang bzw. Unterlagen (Kindergarten, Volksschule</a:t>
            </a:r>
            <a:r>
              <a:rPr lang="de-AT" dirty="0" smtClean="0">
                <a:solidFill>
                  <a:schemeClr val="tx1"/>
                </a:solidFill>
                <a:latin typeface="+mn-lt"/>
                <a:ea typeface="+mn-ea"/>
                <a:cs typeface="+mn-cs"/>
              </a:rPr>
              <a:t>)</a:t>
            </a:r>
            <a:endParaRPr lang="de-DE" dirty="0">
              <a:solidFill>
                <a:schemeClr val="tx1"/>
              </a:solidFill>
              <a:latin typeface="+mn-lt"/>
              <a:ea typeface="+mn-ea"/>
              <a:cs typeface="+mn-cs"/>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64640">
            <a:off x="2072488" y="2576232"/>
            <a:ext cx="2291012" cy="3240000"/>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3510">
            <a:off x="4487819" y="2629901"/>
            <a:ext cx="2290945" cy="3240000"/>
          </a:xfrm>
          <a:prstGeom prst="rect">
            <a:avLst/>
          </a:prstGeom>
        </p:spPr>
      </p:pic>
    </p:spTree>
    <p:extLst>
      <p:ext uri="{BB962C8B-B14F-4D97-AF65-F5344CB8AC3E}">
        <p14:creationId xmlns:p14="http://schemas.microsoft.com/office/powerpoint/2010/main" val="1060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Bildschirmpräsentation (4:3)</PresentationFormat>
  <Paragraphs>267</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Standarddesign</vt:lpstr>
      <vt:lpstr>„Zukunftsschmiede“ Feuerwehr</vt:lpstr>
      <vt:lpstr>Zukunftsschmiede Feuerwehr ?</vt:lpstr>
      <vt:lpstr>Zahlen und Fakten</vt:lpstr>
      <vt:lpstr>Brainstorming</vt:lpstr>
      <vt:lpstr>Ergebnisse der Gruppenarbeiten</vt:lpstr>
      <vt:lpstr>Hintergrundinformation</vt:lpstr>
      <vt:lpstr>„Ohne Worte“</vt:lpstr>
      <vt:lpstr>Gibt es Unterstützung?</vt:lpstr>
      <vt:lpstr>Brandschutzerziehung des ÖBFV</vt:lpstr>
      <vt:lpstr>Brandschutzerziehung des ÖBFV</vt:lpstr>
    </vt:vector>
  </TitlesOfParts>
  <Company>Amt der NÖ Landesregierung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FWSG</dc:creator>
  <cp:lastModifiedBy>Hübl Christian (LFK)</cp:lastModifiedBy>
  <cp:revision>40</cp:revision>
  <cp:lastPrinted>2013-11-28T13:17:53Z</cp:lastPrinted>
  <dcterms:created xsi:type="dcterms:W3CDTF">2007-07-17T09:47:22Z</dcterms:created>
  <dcterms:modified xsi:type="dcterms:W3CDTF">2013-12-05T07:42:15Z</dcterms:modified>
</cp:coreProperties>
</file>