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98" r:id="rId2"/>
    <p:sldId id="260" r:id="rId3"/>
    <p:sldId id="264" r:id="rId4"/>
    <p:sldId id="261" r:id="rId5"/>
  </p:sldIdLst>
  <p:sldSz cx="9144000" cy="6858000" type="screen4x3"/>
  <p:notesSz cx="6669088" cy="9928225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777777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78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2F015-281A-4672-8E1B-584590015F4C}" type="datetimeFigureOut">
              <a:rPr lang="de-DE" smtClean="0"/>
              <a:t>12.12.2012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890665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29671"/>
            <a:ext cx="2890665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CEC4E-8316-4B65-BCD0-E30B3E9252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24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89E86-C499-461A-A205-49FF49C82E3E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0818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2966F-CDE4-42BE-B9EC-5433A444CD32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529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260350"/>
            <a:ext cx="2057400" cy="5689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019800" cy="56896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3654-DFA8-4BBE-8ED7-4C27837BAF8D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473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2C712-210F-4A65-B458-415A57504DFD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06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5C557-4B4A-4674-BEB3-CF37127475B0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535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3990975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67225" y="1557338"/>
            <a:ext cx="399256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E56D4-57AF-4BF0-826B-64AFC5D045AF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70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5291-46FE-4C47-BA32-2DBF9828EF00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835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B36BD-EF09-433A-95CF-07037A48FA2E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705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8E553-A1E2-4A64-99F3-AA2E0B4AEF18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653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B9C79-D064-4BA9-8E11-445163A1A893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290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24122-0D30-499C-A5C4-E3BE19638026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81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41" name="Picture 17" descr="Hintergrund Foliengestaltu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13593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81750"/>
            <a:ext cx="10541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3543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81750"/>
            <a:ext cx="6477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5B532F-05FF-40D6-AD16-4380A772CA9A}" type="slidenum">
              <a:rPr lang="de-AT"/>
              <a:pPr/>
              <a:t>‹Nr.›</a:t>
            </a:fld>
            <a:endParaRPr lang="de-AT"/>
          </a:p>
        </p:txBody>
      </p:sp>
      <p:pic>
        <p:nvPicPr>
          <p:cNvPr id="1042" name="Picture 18" descr="Schrift für Powerpoin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08725"/>
            <a:ext cx="2233613" cy="22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>
                <a:solidFill>
                  <a:srgbClr val="C00000"/>
                </a:solidFill>
              </a:rPr>
              <a:t>Beispiel – B1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5199583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Brand eines Müllbehälters bei einer Müllsammelinsel</a:t>
            </a:r>
          </a:p>
        </p:txBody>
      </p:sp>
      <p:pic>
        <p:nvPicPr>
          <p:cNvPr id="5" name="Grafik 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288" y="1412776"/>
            <a:ext cx="5400000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3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>
                <a:solidFill>
                  <a:srgbClr val="00B0F0"/>
                </a:solidFill>
              </a:rPr>
              <a:t>Ausgangsituation / Rahmenbedingungen</a:t>
            </a:r>
            <a:endParaRPr lang="de-DE" b="1" dirty="0">
              <a:solidFill>
                <a:srgbClr val="00B0F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Lagedarstellung</a:t>
            </a:r>
          </a:p>
          <a:p>
            <a:pPr lvl="1"/>
            <a:r>
              <a:rPr lang="de-DE" dirty="0" smtClean="0"/>
              <a:t>Einsatzadresse: „Ortsname“, Mühlweg 82</a:t>
            </a:r>
          </a:p>
          <a:p>
            <a:pPr lvl="1"/>
            <a:r>
              <a:rPr lang="de-DE" dirty="0" smtClean="0"/>
              <a:t>Brand eines Müllbehälters</a:t>
            </a:r>
          </a:p>
          <a:p>
            <a:pPr lvl="1"/>
            <a:r>
              <a:rPr lang="de-DE" dirty="0" smtClean="0"/>
              <a:t>Besitzer ist nicht anwesend, es sind keine Personen in der Müllinsel eingeschlossen</a:t>
            </a:r>
          </a:p>
          <a:p>
            <a:pPr lvl="1"/>
            <a:r>
              <a:rPr lang="de-DE" dirty="0" smtClean="0"/>
              <a:t>Ausbreitung auf weitere Müllbehälter bzw. Müllinselüberdachung möglich. </a:t>
            </a:r>
          </a:p>
          <a:p>
            <a:pPr lvl="1"/>
            <a:r>
              <a:rPr lang="de-DE" dirty="0" smtClean="0"/>
              <a:t>Atemgifte durch Rauchentwicklung bzw. Chemikalien (ev. Unsachgemäße Entsorgung),</a:t>
            </a:r>
          </a:p>
          <a:p>
            <a:pPr lvl="1"/>
            <a:r>
              <a:rPr lang="de-DE" dirty="0" smtClean="0"/>
              <a:t>Überflurhydrant ca. 150m vom Einsatzort entfernt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793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>
                <a:solidFill>
                  <a:srgbClr val="00B0F0"/>
                </a:solidFill>
              </a:rPr>
              <a:t>Ausgangsituation / Rahmenbedingungen</a:t>
            </a:r>
            <a:endParaRPr lang="de-DE" b="1" dirty="0">
              <a:solidFill>
                <a:srgbClr val="00B0F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Meldebild</a:t>
            </a:r>
          </a:p>
          <a:p>
            <a:pPr lvl="1"/>
            <a:r>
              <a:rPr lang="de-DE" dirty="0" smtClean="0"/>
              <a:t>Die Feuerwehr „Ortsname“ wird am 8. Juli um 22.36 Uhr durch die LWZ zu einem Brandeinsatz – B1 „Brand eines Müllbehälters bei einer Müllsammelinsel“  alarmiert: </a:t>
            </a:r>
          </a:p>
          <a:p>
            <a:pPr lvl="2"/>
            <a:r>
              <a:rPr lang="de-DE" dirty="0" smtClean="0"/>
              <a:t>„Hier Florian NÖ - Brandeinsatz (B1) für die Feuerwehr „Ortsname“, Mühlweg 82, Brand eines Müllbehälters …...“</a:t>
            </a:r>
          </a:p>
          <a:p>
            <a:r>
              <a:rPr lang="de-DE" dirty="0" smtClean="0"/>
              <a:t>Alarmstufe</a:t>
            </a:r>
          </a:p>
          <a:p>
            <a:pPr lvl="1"/>
            <a:r>
              <a:rPr lang="de-DE" dirty="0" smtClean="0"/>
              <a:t>In der Alarmstufe B1 wird die örtlich zuständige Feuerwehr „Ortsname“ alarmiert.</a:t>
            </a:r>
          </a:p>
          <a:p>
            <a:pPr lvl="1"/>
            <a:r>
              <a:rPr lang="de-DE" dirty="0" smtClean="0"/>
              <a:t>Rettung und Polizei durch die LWZ ebenfalls verständigt.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273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>
                <a:solidFill>
                  <a:srgbClr val="00B0F0"/>
                </a:solidFill>
              </a:rPr>
              <a:t>Ausgangsituation / Rahmenbedingungen</a:t>
            </a:r>
            <a:endParaRPr lang="de-DE" b="1" dirty="0">
              <a:solidFill>
                <a:srgbClr val="00B0F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Datum / Uhrzeit</a:t>
            </a:r>
          </a:p>
          <a:p>
            <a:pPr lvl="1"/>
            <a:r>
              <a:rPr lang="de-DE" dirty="0" smtClean="0"/>
              <a:t>8. Juli, 22:36 Uhr</a:t>
            </a:r>
          </a:p>
          <a:p>
            <a:r>
              <a:rPr lang="de-DE" dirty="0" smtClean="0"/>
              <a:t>Witterungsverhältnis</a:t>
            </a:r>
          </a:p>
          <a:p>
            <a:pPr lvl="1"/>
            <a:r>
              <a:rPr lang="de-DE" dirty="0" smtClean="0"/>
              <a:t>Regen, windiger Sommertag</a:t>
            </a:r>
          </a:p>
          <a:p>
            <a:r>
              <a:rPr lang="de-DE" dirty="0" smtClean="0"/>
              <a:t>Verfügbare Einsatzfahrzeuge</a:t>
            </a:r>
          </a:p>
          <a:p>
            <a:pPr lvl="1"/>
            <a:r>
              <a:rPr lang="de-DE" dirty="0" smtClean="0"/>
              <a:t>Feuerwehr „Ortsname“: 1 HLF 2 (1:6)</a:t>
            </a:r>
          </a:p>
          <a:p>
            <a:r>
              <a:rPr lang="de-DE" dirty="0" smtClean="0"/>
              <a:t>Verfügbare Feuerwehrmitglieder</a:t>
            </a:r>
          </a:p>
          <a:p>
            <a:pPr lvl="1"/>
            <a:r>
              <a:rPr lang="de-DE" dirty="0" smtClean="0"/>
              <a:t>Insgesamt sind 7 Mitglieder nach der Alarmierung im Feuerwehrhaus anwesend.</a:t>
            </a:r>
          </a:p>
          <a:p>
            <a:pPr lvl="1"/>
            <a:r>
              <a:rPr lang="de-DE" dirty="0" smtClean="0"/>
              <a:t>Sie besetzen </a:t>
            </a:r>
            <a:r>
              <a:rPr lang="de-DE" smtClean="0"/>
              <a:t>das </a:t>
            </a:r>
            <a:r>
              <a:rPr lang="de-DE" smtClean="0"/>
              <a:t>HLF2 </a:t>
            </a:r>
            <a:r>
              <a:rPr lang="de-DE" dirty="0" smtClean="0"/>
              <a:t>als GRKDT und übernehmen aufgrund der Einsatzleiterliste die Funktion des „Einsatzleiters“.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70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Bildschirmpräsentation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Standarddesign</vt:lpstr>
      <vt:lpstr>Beispiel – B1</vt:lpstr>
      <vt:lpstr>Ausgangsituation / Rahmenbedingungen</vt:lpstr>
      <vt:lpstr>Ausgangsituation / Rahmenbedingungen</vt:lpstr>
      <vt:lpstr>Ausgangsituation / Rahmenbedingungen</vt:lpstr>
    </vt:vector>
  </TitlesOfParts>
  <Company>Amt der NÖ Landesregierung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FWSG</dc:creator>
  <cp:lastModifiedBy>Hübl Christian (LFK)</cp:lastModifiedBy>
  <cp:revision>50</cp:revision>
  <cp:lastPrinted>2012-11-23T09:11:55Z</cp:lastPrinted>
  <dcterms:created xsi:type="dcterms:W3CDTF">2007-07-17T09:47:22Z</dcterms:created>
  <dcterms:modified xsi:type="dcterms:W3CDTF">2012-12-12T14:41:50Z</dcterms:modified>
</cp:coreProperties>
</file>